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handoutMasterIdLst>
    <p:handoutMasterId r:id="rId24"/>
  </p:handoutMasterIdLst>
  <p:sldIdLst>
    <p:sldId id="257" r:id="rId2"/>
    <p:sldId id="274" r:id="rId3"/>
    <p:sldId id="256" r:id="rId4"/>
    <p:sldId id="264" r:id="rId5"/>
    <p:sldId id="258" r:id="rId6"/>
    <p:sldId id="260" r:id="rId7"/>
    <p:sldId id="261" r:id="rId8"/>
    <p:sldId id="262" r:id="rId9"/>
    <p:sldId id="263" r:id="rId10"/>
    <p:sldId id="265" r:id="rId11"/>
    <p:sldId id="272" r:id="rId12"/>
    <p:sldId id="273" r:id="rId13"/>
    <p:sldId id="266" r:id="rId14"/>
    <p:sldId id="267" r:id="rId15"/>
    <p:sldId id="268" r:id="rId16"/>
    <p:sldId id="269" r:id="rId17"/>
    <p:sldId id="270" r:id="rId18"/>
    <p:sldId id="275" r:id="rId19"/>
    <p:sldId id="276" r:id="rId20"/>
    <p:sldId id="277" r:id="rId21"/>
    <p:sldId id="278" r:id="rId22"/>
    <p:sldId id="271" r:id="rId23"/>
  </p:sldIdLst>
  <p:sldSz cx="9144000" cy="6858000" type="screen4x3"/>
  <p:notesSz cx="6858000" cy="994727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33" autoAdjust="0"/>
  </p:normalViewPr>
  <p:slideViewPr>
    <p:cSldViewPr>
      <p:cViewPr varScale="1">
        <p:scale>
          <a:sx n="79" d="100"/>
          <a:sy n="79" d="100"/>
        </p:scale>
        <p:origin x="-1474" y="-5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zhangjilong\Desktop\&#23398;&#31185;&#24314;&#3577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zhangjilong\Desktop\&#23398;&#31185;&#24314;&#3577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zhangjilong\Desktop\&#23398;&#31185;&#24314;&#3577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zhangjilong\Desktop\&#23398;&#31185;&#24314;&#3577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zhangjilong\Desktop\&#23398;&#31185;&#24314;&#3577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900188478083326E-2"/>
          <c:y val="0.36692589712254192"/>
          <c:w val="0.83386073541296024"/>
          <c:h val="0.69378402399733363"/>
        </c:manualLayout>
      </c:layout>
      <c:lineChart>
        <c:grouping val="standard"/>
        <c:varyColors val="0"/>
        <c:ser>
          <c:idx val="0"/>
          <c:order val="0"/>
          <c:tx>
            <c:strRef>
              <c:f>Sheet3!$A$27</c:f>
              <c:strCache>
                <c:ptCount val="1"/>
                <c:pt idx="0">
                  <c:v>位次</c:v>
                </c:pt>
              </c:strCache>
            </c:strRef>
          </c:tx>
          <c:spPr>
            <a:ln w="22225" cap="rnd" cmpd="sng" algn="ctr">
              <a:solidFill>
                <a:srgbClr val="0070C0"/>
              </a:solidFill>
              <a:round/>
            </a:ln>
            <a:effectLst/>
          </c:spPr>
          <c:marker>
            <c:symbol val="none"/>
          </c:marker>
          <c:dLbls>
            <c:dLbl>
              <c:idx val="0"/>
              <c:layout>
                <c:manualLayout>
                  <c:x val="-3.7510879025239335E-2"/>
                  <c:y val="2.5044207927398872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6265-44E2-A9D1-C51B80876DAC}"/>
                </c:ext>
              </c:extLst>
            </c:dLbl>
            <c:dLbl>
              <c:idx val="2"/>
              <c:layout>
                <c:manualLayout>
                  <c:x val="-3.8881636205396038E-2"/>
                  <c:y val="7.3888406957604551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6265-44E2-A9D1-C51B80876DAC}"/>
                </c:ext>
              </c:extLst>
            </c:dLbl>
            <c:dLbl>
              <c:idx val="3"/>
              <c:layout>
                <c:manualLayout>
                  <c:x val="-2.8807658833768495E-2"/>
                  <c:y val="3.5637428266381957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6265-44E2-A9D1-C51B80876DAC}"/>
                </c:ext>
              </c:extLst>
            </c:dLbl>
            <c:dLbl>
              <c:idx val="4"/>
              <c:layout>
                <c:manualLayout>
                  <c:x val="-4.8389904264577892E-2"/>
                  <c:y val="3.5637428266381957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6265-44E2-A9D1-C51B80876DAC}"/>
                </c:ext>
              </c:extLst>
            </c:dLbl>
            <c:dLbl>
              <c:idx val="6"/>
              <c:layout>
                <c:manualLayout>
                  <c:x val="-4.8389904264577892E-2"/>
                  <c:y val="-1.3797599982205679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6265-44E2-A9D1-C51B80876DAC}"/>
                </c:ext>
              </c:extLst>
            </c:dLbl>
            <c:dLbl>
              <c:idx val="7"/>
              <c:layout>
                <c:manualLayout>
                  <c:x val="-1.7928633594429939E-2"/>
                  <c:y val="3.5637428266381957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6265-44E2-A9D1-C51B80876DAC}"/>
                </c:ext>
              </c:extLst>
            </c:dLbl>
            <c:dLbl>
              <c:idx val="8"/>
              <c:layout>
                <c:manualLayout>
                  <c:x val="-1.7928633594429939E-2"/>
                  <c:y val="3.2106354820054209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6265-44E2-A9D1-C51B80876DAC}"/>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zh-CN"/>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Sheet3!$B$26:$J$26</c:f>
              <c:strCache>
                <c:ptCount val="9"/>
                <c:pt idx="0">
                  <c:v>师资队伍</c:v>
                </c:pt>
                <c:pt idx="1">
                  <c:v>培养过程质量</c:v>
                </c:pt>
                <c:pt idx="2">
                  <c:v>在校生质量</c:v>
                </c:pt>
                <c:pt idx="3">
                  <c:v>毕业生质量</c:v>
                </c:pt>
                <c:pt idx="4">
                  <c:v>科研成果</c:v>
                </c:pt>
                <c:pt idx="5">
                  <c:v>科研获奖</c:v>
                </c:pt>
                <c:pt idx="6">
                  <c:v>科研项目</c:v>
                </c:pt>
                <c:pt idx="7">
                  <c:v>社会服务</c:v>
                </c:pt>
                <c:pt idx="8">
                  <c:v>学科声誉</c:v>
                </c:pt>
              </c:strCache>
            </c:strRef>
          </c:cat>
          <c:val>
            <c:numRef>
              <c:f>Sheet3!$B$27:$J$27</c:f>
              <c:numCache>
                <c:formatCode>General</c:formatCode>
                <c:ptCount val="9"/>
                <c:pt idx="0">
                  <c:v>11</c:v>
                </c:pt>
                <c:pt idx="1">
                  <c:v>33</c:v>
                </c:pt>
                <c:pt idx="2">
                  <c:v>7</c:v>
                </c:pt>
                <c:pt idx="3">
                  <c:v>22</c:v>
                </c:pt>
                <c:pt idx="4">
                  <c:v>22</c:v>
                </c:pt>
                <c:pt idx="5">
                  <c:v>78</c:v>
                </c:pt>
                <c:pt idx="6">
                  <c:v>37</c:v>
                </c:pt>
                <c:pt idx="7">
                  <c:v>11</c:v>
                </c:pt>
                <c:pt idx="8">
                  <c:v>14</c:v>
                </c:pt>
              </c:numCache>
            </c:numRef>
          </c:val>
          <c:smooth val="0"/>
          <c:extLst xmlns:c16r2="http://schemas.microsoft.com/office/drawing/2015/06/chart">
            <c:ext xmlns:c16="http://schemas.microsoft.com/office/drawing/2014/chart" uri="{C3380CC4-5D6E-409C-BE32-E72D297353CC}">
              <c16:uniqueId val="{00000000-6265-44E2-A9D1-C51B80876DAC}"/>
            </c:ext>
          </c:extLst>
        </c:ser>
        <c:ser>
          <c:idx val="1"/>
          <c:order val="1"/>
          <c:tx>
            <c:strRef>
              <c:f>Sheet3!$A$28</c:f>
              <c:strCache>
                <c:ptCount val="1"/>
              </c:strCache>
            </c:strRef>
          </c:tx>
          <c:spPr>
            <a:ln w="22225" cap="rnd" cmpd="sng" algn="ctr">
              <a:solidFill>
                <a:srgbClr val="FF0000"/>
              </a:solidFill>
              <a:prstDash val="sysDash"/>
              <a:round/>
            </a:ln>
            <a:effectLst/>
          </c:spPr>
          <c:marker>
            <c:symbol val="none"/>
          </c:marker>
          <c:cat>
            <c:strRef>
              <c:f>Sheet3!$B$26:$J$26</c:f>
              <c:strCache>
                <c:ptCount val="9"/>
                <c:pt idx="0">
                  <c:v>师资队伍</c:v>
                </c:pt>
                <c:pt idx="1">
                  <c:v>培养过程质量</c:v>
                </c:pt>
                <c:pt idx="2">
                  <c:v>在校生质量</c:v>
                </c:pt>
                <c:pt idx="3">
                  <c:v>毕业生质量</c:v>
                </c:pt>
                <c:pt idx="4">
                  <c:v>科研成果</c:v>
                </c:pt>
                <c:pt idx="5">
                  <c:v>科研获奖</c:v>
                </c:pt>
                <c:pt idx="6">
                  <c:v>科研项目</c:v>
                </c:pt>
                <c:pt idx="7">
                  <c:v>社会服务</c:v>
                </c:pt>
                <c:pt idx="8">
                  <c:v>学科声誉</c:v>
                </c:pt>
              </c:strCache>
            </c:strRef>
          </c:cat>
          <c:val>
            <c:numRef>
              <c:f>Sheet3!$B$28:$J$28</c:f>
              <c:numCache>
                <c:formatCode>General</c:formatCode>
                <c:ptCount val="9"/>
                <c:pt idx="0">
                  <c:v>11</c:v>
                </c:pt>
                <c:pt idx="1">
                  <c:v>11</c:v>
                </c:pt>
                <c:pt idx="2">
                  <c:v>11</c:v>
                </c:pt>
                <c:pt idx="3">
                  <c:v>11</c:v>
                </c:pt>
                <c:pt idx="4">
                  <c:v>11</c:v>
                </c:pt>
                <c:pt idx="5">
                  <c:v>11</c:v>
                </c:pt>
                <c:pt idx="6">
                  <c:v>11</c:v>
                </c:pt>
                <c:pt idx="7">
                  <c:v>11</c:v>
                </c:pt>
                <c:pt idx="8">
                  <c:v>11</c:v>
                </c:pt>
              </c:numCache>
            </c:numRef>
          </c:val>
          <c:smooth val="0"/>
          <c:extLst xmlns:c16r2="http://schemas.microsoft.com/office/drawing/2015/06/chart">
            <c:ext xmlns:c16="http://schemas.microsoft.com/office/drawing/2014/chart" uri="{C3380CC4-5D6E-409C-BE32-E72D297353CC}">
              <c16:uniqueId val="{00000001-6265-44E2-A9D1-C51B80876DAC}"/>
            </c:ext>
          </c:extLst>
        </c:ser>
        <c:ser>
          <c:idx val="2"/>
          <c:order val="2"/>
          <c:tx>
            <c:strRef>
              <c:f>Sheet3!$A$29</c:f>
              <c:strCache>
                <c:ptCount val="1"/>
              </c:strCache>
            </c:strRef>
          </c:tx>
          <c:spPr>
            <a:ln w="22225" cap="rnd" cmpd="sng" algn="ctr">
              <a:solidFill>
                <a:srgbClr val="FF0000"/>
              </a:solidFill>
              <a:prstDash val="sysDash"/>
              <a:round/>
            </a:ln>
            <a:effectLst/>
          </c:spPr>
          <c:marker>
            <c:symbol val="none"/>
          </c:marker>
          <c:cat>
            <c:strRef>
              <c:f>Sheet3!$B$26:$J$26</c:f>
              <c:strCache>
                <c:ptCount val="9"/>
                <c:pt idx="0">
                  <c:v>师资队伍</c:v>
                </c:pt>
                <c:pt idx="1">
                  <c:v>培养过程质量</c:v>
                </c:pt>
                <c:pt idx="2">
                  <c:v>在校生质量</c:v>
                </c:pt>
                <c:pt idx="3">
                  <c:v>毕业生质量</c:v>
                </c:pt>
                <c:pt idx="4">
                  <c:v>科研成果</c:v>
                </c:pt>
                <c:pt idx="5">
                  <c:v>科研获奖</c:v>
                </c:pt>
                <c:pt idx="6">
                  <c:v>科研项目</c:v>
                </c:pt>
                <c:pt idx="7">
                  <c:v>社会服务</c:v>
                </c:pt>
                <c:pt idx="8">
                  <c:v>学科声誉</c:v>
                </c:pt>
              </c:strCache>
            </c:strRef>
          </c:cat>
          <c:val>
            <c:numRef>
              <c:f>Sheet3!$B$29:$J$29</c:f>
              <c:numCache>
                <c:formatCode>General</c:formatCode>
                <c:ptCount val="9"/>
                <c:pt idx="0">
                  <c:v>20</c:v>
                </c:pt>
                <c:pt idx="1">
                  <c:v>20</c:v>
                </c:pt>
                <c:pt idx="2">
                  <c:v>20</c:v>
                </c:pt>
                <c:pt idx="3">
                  <c:v>20</c:v>
                </c:pt>
                <c:pt idx="4">
                  <c:v>20</c:v>
                </c:pt>
                <c:pt idx="5">
                  <c:v>20</c:v>
                </c:pt>
                <c:pt idx="6">
                  <c:v>20</c:v>
                </c:pt>
                <c:pt idx="7">
                  <c:v>20</c:v>
                </c:pt>
                <c:pt idx="8">
                  <c:v>20</c:v>
                </c:pt>
              </c:numCache>
            </c:numRef>
          </c:val>
          <c:smooth val="1"/>
          <c:extLst xmlns:c16r2="http://schemas.microsoft.com/office/drawing/2015/06/chart">
            <c:ext xmlns:c16="http://schemas.microsoft.com/office/drawing/2014/chart" uri="{C3380CC4-5D6E-409C-BE32-E72D297353CC}">
              <c16:uniqueId val="{00000002-6265-44E2-A9D1-C51B80876DAC}"/>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marker val="1"/>
        <c:smooth val="0"/>
        <c:axId val="168879616"/>
        <c:axId val="159920640"/>
      </c:lineChart>
      <c:catAx>
        <c:axId val="168879616"/>
        <c:scaling>
          <c:orientation val="minMax"/>
        </c:scaling>
        <c:delete val="0"/>
        <c:axPos val="t"/>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0" spcFirstLastPara="1" vertOverflow="ellipsis" vert="eaVert"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zh-CN"/>
          </a:p>
        </c:txPr>
        <c:crossAx val="159920640"/>
        <c:crosses val="autoZero"/>
        <c:auto val="1"/>
        <c:lblAlgn val="ctr"/>
        <c:lblOffset val="100"/>
        <c:noMultiLvlLbl val="0"/>
      </c:catAx>
      <c:valAx>
        <c:axId val="159920640"/>
        <c:scaling>
          <c:orientation val="maxMin"/>
          <c:max val="80"/>
          <c:min val="0"/>
        </c:scaling>
        <c:delete val="0"/>
        <c:axPos val="l"/>
        <c:title>
          <c:tx>
            <c:rich>
              <a:bodyPr rot="-5400000" spcFirstLastPara="1" vertOverflow="ellipsis" vert="horz" wrap="square" anchor="ctr" anchorCtr="1"/>
              <a:lstStyle/>
              <a:p>
                <a:pPr>
                  <a:defRPr sz="900" b="0" i="0" u="none" strike="noStrike" kern="1200" cap="all" baseline="0">
                    <a:solidFill>
                      <a:schemeClr val="dk1">
                        <a:lumMod val="65000"/>
                        <a:lumOff val="35000"/>
                      </a:schemeClr>
                    </a:solidFill>
                    <a:latin typeface="+mn-lt"/>
                    <a:ea typeface="+mn-ea"/>
                    <a:cs typeface="+mn-cs"/>
                  </a:defRPr>
                </a:pPr>
                <a:r>
                  <a:rPr lang="zh-CN" altLang="en-US"/>
                  <a:t>次位</a:t>
                </a:r>
              </a:p>
            </c:rich>
          </c:tx>
          <c:layout>
            <c:manualLayout>
              <c:xMode val="edge"/>
              <c:yMode val="edge"/>
              <c:x val="1.1539729640619849E-2"/>
              <c:y val="0.2726664554861676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zh-CN"/>
          </a:p>
        </c:txPr>
        <c:crossAx val="168879616"/>
        <c:crosses val="autoZero"/>
        <c:crossBetween val="between"/>
        <c:majorUnit val="10"/>
      </c:valAx>
      <c:spPr>
        <a:gradFill>
          <a:gsLst>
            <a:gs pos="0">
              <a:srgbClr val="FFEFD1"/>
            </a:gs>
            <a:gs pos="64999">
              <a:srgbClr val="F0EBD5"/>
            </a:gs>
            <a:gs pos="100000">
              <a:srgbClr val="D1C39F"/>
            </a:gs>
          </a:gsLst>
          <a:lin ang="5400000" scaled="0"/>
        </a:grad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cap="flat" cmpd="sng" algn="ctr">
      <a:solidFill>
        <a:schemeClr val="dk1">
          <a:lumMod val="15000"/>
          <a:lumOff val="85000"/>
        </a:schemeClr>
      </a:solid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Sheet2!$B$1</c:f>
              <c:strCache>
                <c:ptCount val="1"/>
                <c:pt idx="0">
                  <c:v>博士学位比例</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8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prstGeom>
                  <a:noFill/>
                  <a:ln>
                    <a:noFill/>
                  </a:ln>
                </c15:spPr>
                <c15:showLeaderLines val="0"/>
              </c:ext>
            </c:extLst>
          </c:dLbls>
          <c:cat>
            <c:strRef>
              <c:f>Sheet2!$A$2:$A$6</c:f>
              <c:strCache>
                <c:ptCount val="5"/>
                <c:pt idx="0">
                  <c:v>上海师大</c:v>
                </c:pt>
                <c:pt idx="1">
                  <c:v>B+档</c:v>
                </c:pt>
                <c:pt idx="2">
                  <c:v>A-档</c:v>
                </c:pt>
                <c:pt idx="3">
                  <c:v>A档</c:v>
                </c:pt>
                <c:pt idx="4">
                  <c:v>A+档</c:v>
                </c:pt>
              </c:strCache>
            </c:strRef>
          </c:cat>
          <c:val>
            <c:numRef>
              <c:f>Sheet2!$B$2:$B$6</c:f>
              <c:numCache>
                <c:formatCode>0.0%</c:formatCode>
                <c:ptCount val="5"/>
                <c:pt idx="0">
                  <c:v>0.69099999999999995</c:v>
                </c:pt>
                <c:pt idx="1">
                  <c:v>0.74099999999999999</c:v>
                </c:pt>
                <c:pt idx="2">
                  <c:v>0.86899999999999999</c:v>
                </c:pt>
                <c:pt idx="3">
                  <c:v>0.90200000000000002</c:v>
                </c:pt>
                <c:pt idx="4">
                  <c:v>0.91100000000000003</c:v>
                </c:pt>
              </c:numCache>
            </c:numRef>
          </c:val>
          <c:extLst xmlns:c16r2="http://schemas.microsoft.com/office/drawing/2015/06/chart">
            <c:ext xmlns:c16="http://schemas.microsoft.com/office/drawing/2014/chart" uri="{C3380CC4-5D6E-409C-BE32-E72D297353CC}">
              <c16:uniqueId val="{00000000-6A5C-4201-8568-8A057BD5CDF4}"/>
            </c:ext>
          </c:extLst>
        </c:ser>
        <c:ser>
          <c:idx val="1"/>
          <c:order val="1"/>
          <c:tx>
            <c:strRef>
              <c:f>Sheet2!$C$1</c:f>
              <c:strCache>
                <c:ptCount val="1"/>
                <c:pt idx="0">
                  <c:v>正高级职称比例</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8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a:solidFill>
                        <a:schemeClr val="tx1">
                          <a:lumMod val="35000"/>
                          <a:lumOff val="65000"/>
                        </a:schemeClr>
                      </a:solidFill>
                    </a:ln>
                    <a:effectLst/>
                  </c:spPr>
                </c15:leaderLines>
              </c:ext>
            </c:extLst>
          </c:dLbls>
          <c:cat>
            <c:strRef>
              <c:f>Sheet2!$A$2:$A$6</c:f>
              <c:strCache>
                <c:ptCount val="5"/>
                <c:pt idx="0">
                  <c:v>上海师大</c:v>
                </c:pt>
                <c:pt idx="1">
                  <c:v>B+档</c:v>
                </c:pt>
                <c:pt idx="2">
                  <c:v>A-档</c:v>
                </c:pt>
                <c:pt idx="3">
                  <c:v>A档</c:v>
                </c:pt>
                <c:pt idx="4">
                  <c:v>A+档</c:v>
                </c:pt>
              </c:strCache>
            </c:strRef>
          </c:cat>
          <c:val>
            <c:numRef>
              <c:f>Sheet2!$C$2:$C$6</c:f>
              <c:numCache>
                <c:formatCode>0.0%</c:formatCode>
                <c:ptCount val="5"/>
                <c:pt idx="0">
                  <c:v>0.20599999999999999</c:v>
                </c:pt>
                <c:pt idx="1">
                  <c:v>0.34599999999999997</c:v>
                </c:pt>
                <c:pt idx="2">
                  <c:v>0.41199999999999998</c:v>
                </c:pt>
                <c:pt idx="3">
                  <c:v>0.42599999999999999</c:v>
                </c:pt>
                <c:pt idx="4">
                  <c:v>0.39900000000000002</c:v>
                </c:pt>
              </c:numCache>
            </c:numRef>
          </c:val>
          <c:extLst xmlns:c16r2="http://schemas.microsoft.com/office/drawing/2015/06/chart">
            <c:ext xmlns:c16="http://schemas.microsoft.com/office/drawing/2014/chart" uri="{C3380CC4-5D6E-409C-BE32-E72D297353CC}">
              <c16:uniqueId val="{00000001-6A5C-4201-8568-8A057BD5CDF4}"/>
            </c:ext>
          </c:extLst>
        </c:ser>
        <c:ser>
          <c:idx val="2"/>
          <c:order val="2"/>
          <c:tx>
            <c:strRef>
              <c:f>Sheet2!$D$1</c:f>
              <c:strCache>
                <c:ptCount val="1"/>
                <c:pt idx="0">
                  <c:v>海外经历比例</c:v>
                </c:pt>
              </c:strCache>
            </c:strRef>
          </c:tx>
          <c:spPr>
            <a:solidFill>
              <a:schemeClr val="accent3"/>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8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a:solidFill>
                        <a:schemeClr val="tx1">
                          <a:lumMod val="35000"/>
                          <a:lumOff val="65000"/>
                        </a:schemeClr>
                      </a:solidFill>
                    </a:ln>
                    <a:effectLst/>
                  </c:spPr>
                </c15:leaderLines>
              </c:ext>
            </c:extLst>
          </c:dLbls>
          <c:cat>
            <c:strRef>
              <c:f>Sheet2!$A$2:$A$6</c:f>
              <c:strCache>
                <c:ptCount val="5"/>
                <c:pt idx="0">
                  <c:v>上海师大</c:v>
                </c:pt>
                <c:pt idx="1">
                  <c:v>B+档</c:v>
                </c:pt>
                <c:pt idx="2">
                  <c:v>A-档</c:v>
                </c:pt>
                <c:pt idx="3">
                  <c:v>A档</c:v>
                </c:pt>
                <c:pt idx="4">
                  <c:v>A+档</c:v>
                </c:pt>
              </c:strCache>
            </c:strRef>
          </c:cat>
          <c:val>
            <c:numRef>
              <c:f>Sheet2!$D$2:$D$6</c:f>
              <c:numCache>
                <c:formatCode>0.0%</c:formatCode>
                <c:ptCount val="5"/>
                <c:pt idx="0">
                  <c:v>0.216</c:v>
                </c:pt>
                <c:pt idx="1">
                  <c:v>0.376</c:v>
                </c:pt>
                <c:pt idx="2">
                  <c:v>0.58399999999999996</c:v>
                </c:pt>
                <c:pt idx="3">
                  <c:v>0.44800000000000001</c:v>
                </c:pt>
                <c:pt idx="4">
                  <c:v>0.49199999999999999</c:v>
                </c:pt>
              </c:numCache>
            </c:numRef>
          </c:val>
          <c:extLst xmlns:c16r2="http://schemas.microsoft.com/office/drawing/2015/06/chart">
            <c:ext xmlns:c16="http://schemas.microsoft.com/office/drawing/2014/chart" uri="{C3380CC4-5D6E-409C-BE32-E72D297353CC}">
              <c16:uniqueId val="{00000002-6A5C-4201-8568-8A057BD5CDF4}"/>
            </c:ext>
          </c:extLst>
        </c:ser>
        <c:ser>
          <c:idx val="3"/>
          <c:order val="3"/>
          <c:tx>
            <c:strRef>
              <c:f>Sheet2!$E$1</c:f>
              <c:strCache>
                <c:ptCount val="1"/>
                <c:pt idx="0">
                  <c:v>外籍教师比例</c:v>
                </c:pt>
              </c:strCache>
            </c:strRef>
          </c:tx>
          <c:spPr>
            <a:solidFill>
              <a:schemeClr val="accent4"/>
            </a:solidFill>
            <a:ln>
              <a:noFill/>
            </a:ln>
            <a:effectLst/>
          </c:spPr>
          <c:invertIfNegative val="0"/>
          <c:dLbls>
            <c:dLbl>
              <c:idx val="0"/>
              <c:layout>
                <c:manualLayout>
                  <c:x val="2.5386568197553659E-2"/>
                  <c:y val="-1.5293532052178345E-16"/>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6A5C-4201-8568-8A057BD5CDF4}"/>
                </c:ext>
              </c:extLst>
            </c:dLbl>
            <c:dLbl>
              <c:idx val="1"/>
              <c:layout>
                <c:manualLayout>
                  <c:x val="3.2310177705977383E-2"/>
                  <c:y val="-1.5293532052178345E-16"/>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6A5C-4201-8568-8A057BD5CDF4}"/>
                </c:ext>
              </c:extLst>
            </c:dLbl>
            <c:dLbl>
              <c:idx val="2"/>
              <c:layout>
                <c:manualLayout>
                  <c:x val="3.000230786983614E-2"/>
                  <c:y val="4.1710114702815434E-3"/>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6A5C-4201-8568-8A057BD5CDF4}"/>
                </c:ext>
              </c:extLst>
            </c:dLbl>
            <c:dLbl>
              <c:idx val="3"/>
              <c:layout>
                <c:manualLayout>
                  <c:x val="3.2310177705977383E-2"/>
                  <c:y val="0"/>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6A5C-4201-8568-8A057BD5CDF4}"/>
                </c:ext>
              </c:extLst>
            </c:dLbl>
            <c:dLbl>
              <c:idx val="4"/>
              <c:layout>
                <c:manualLayout>
                  <c:x val="3.2310177705977383E-2"/>
                  <c:y val="0"/>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6A5C-4201-8568-8A057BD5CDF4}"/>
                </c:ext>
              </c:extLst>
            </c:dLbl>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800" b="0" i="0" u="none" strike="noStrike" kern="1200" baseline="0">
                    <a:solidFill>
                      <a:schemeClr val="dk1">
                        <a:lumMod val="65000"/>
                        <a:lumOff val="35000"/>
                      </a:schemeClr>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a:solidFill>
                        <a:schemeClr val="tx1">
                          <a:lumMod val="35000"/>
                          <a:lumOff val="65000"/>
                        </a:schemeClr>
                      </a:solidFill>
                    </a:ln>
                    <a:effectLst/>
                  </c:spPr>
                </c15:leaderLines>
              </c:ext>
            </c:extLst>
          </c:dLbls>
          <c:cat>
            <c:strRef>
              <c:f>Sheet2!$A$2:$A$6</c:f>
              <c:strCache>
                <c:ptCount val="5"/>
                <c:pt idx="0">
                  <c:v>上海师大</c:v>
                </c:pt>
                <c:pt idx="1">
                  <c:v>B+档</c:v>
                </c:pt>
                <c:pt idx="2">
                  <c:v>A-档</c:v>
                </c:pt>
                <c:pt idx="3">
                  <c:v>A档</c:v>
                </c:pt>
                <c:pt idx="4">
                  <c:v>A+档</c:v>
                </c:pt>
              </c:strCache>
            </c:strRef>
          </c:cat>
          <c:val>
            <c:numRef>
              <c:f>Sheet2!$E$2:$E$6</c:f>
              <c:numCache>
                <c:formatCode>0.0%</c:formatCode>
                <c:ptCount val="5"/>
                <c:pt idx="0">
                  <c:v>0</c:v>
                </c:pt>
                <c:pt idx="1">
                  <c:v>6.0000000000000001E-3</c:v>
                </c:pt>
                <c:pt idx="2">
                  <c:v>4.0000000000000001E-3</c:v>
                </c:pt>
                <c:pt idx="3">
                  <c:v>1.6E-2</c:v>
                </c:pt>
                <c:pt idx="4">
                  <c:v>2.1000000000000001E-2</c:v>
                </c:pt>
              </c:numCache>
            </c:numRef>
          </c:val>
          <c:extLst xmlns:c16r2="http://schemas.microsoft.com/office/drawing/2015/06/chart">
            <c:ext xmlns:c16="http://schemas.microsoft.com/office/drawing/2014/chart" uri="{C3380CC4-5D6E-409C-BE32-E72D297353CC}">
              <c16:uniqueId val="{00000003-6A5C-4201-8568-8A057BD5CDF4}"/>
            </c:ext>
          </c:extLst>
        </c:ser>
        <c:dLbls>
          <c:dLblPos val="ctr"/>
          <c:showLegendKey val="0"/>
          <c:showVal val="1"/>
          <c:showCatName val="0"/>
          <c:showSerName val="0"/>
          <c:showPercent val="0"/>
          <c:showBubbleSize val="0"/>
        </c:dLbls>
        <c:gapWidth val="79"/>
        <c:overlap val="100"/>
        <c:axId val="178120192"/>
        <c:axId val="159923520"/>
      </c:barChart>
      <c:catAx>
        <c:axId val="178120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zh-CN"/>
          </a:p>
        </c:txPr>
        <c:crossAx val="159923520"/>
        <c:crosses val="autoZero"/>
        <c:auto val="1"/>
        <c:lblAlgn val="ctr"/>
        <c:lblOffset val="100"/>
        <c:noMultiLvlLbl val="0"/>
      </c:catAx>
      <c:valAx>
        <c:axId val="159923520"/>
        <c:scaling>
          <c:orientation val="minMax"/>
        </c:scaling>
        <c:delete val="1"/>
        <c:axPos val="b"/>
        <c:numFmt formatCode="0.0%" sourceLinked="1"/>
        <c:majorTickMark val="none"/>
        <c:minorTickMark val="none"/>
        <c:tickLblPos val="nextTo"/>
        <c:crossAx val="178120192"/>
        <c:crosses val="autoZero"/>
        <c:crossBetween val="between"/>
      </c:valAx>
      <c:spPr>
        <a:noFill/>
        <a:ln>
          <a:noFill/>
        </a:ln>
        <a:effectLst/>
      </c:spPr>
    </c:plotArea>
    <c:legend>
      <c:legendPos val="t"/>
      <c:layout>
        <c:manualLayout>
          <c:xMode val="edge"/>
          <c:yMode val="edge"/>
          <c:x val="6.8507910885718587E-2"/>
          <c:y val="2.8180985588495897E-2"/>
          <c:w val="0.89999987987771557"/>
          <c:h val="0.1164199091901833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175404408606334E-2"/>
          <c:y val="5.4357148524735138E-2"/>
          <c:w val="0.8951308846416236"/>
          <c:h val="0.70300518318951677"/>
        </c:manualLayout>
      </c:layout>
      <c:barChart>
        <c:barDir val="col"/>
        <c:grouping val="stacked"/>
        <c:varyColors val="0"/>
        <c:ser>
          <c:idx val="2"/>
          <c:order val="2"/>
          <c:tx>
            <c:strRef>
              <c:f>Sheet3!$D$4</c:f>
              <c:strCache>
                <c:ptCount val="1"/>
                <c:pt idx="0">
                  <c:v>赴境外学习交流学生人数</c:v>
                </c:pt>
              </c:strCache>
            </c:strRef>
          </c:tx>
          <c:spPr>
            <a:solidFill>
              <a:schemeClr val="accent3"/>
            </a:solidFill>
            <a:ln>
              <a:noFill/>
            </a:ln>
            <a:effectLst/>
          </c:spPr>
          <c:invertIfNegative val="0"/>
          <c:dLbls>
            <c:dLbl>
              <c:idx val="0"/>
              <c:layout>
                <c:manualLayout>
                  <c:x val="-1.8242033050589728E-2"/>
                  <c:y val="6.5544235880465622E-3"/>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8A83-4AD3-BAF5-2D2CF7C09AC9}"/>
                </c:ext>
              </c:extLst>
            </c:dLbl>
            <c:dLbl>
              <c:idx val="1"/>
              <c:layout>
                <c:manualLayout>
                  <c:x val="-4.3712736164875511E-17"/>
                  <c:y val="7.0233815559783922E-3"/>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8A83-4AD3-BAF5-2D2CF7C09AC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Sheet3!$A$5:$A$9</c:f>
              <c:strCache>
                <c:ptCount val="5"/>
                <c:pt idx="0">
                  <c:v>上海师大</c:v>
                </c:pt>
                <c:pt idx="1">
                  <c:v>B+档</c:v>
                </c:pt>
                <c:pt idx="2">
                  <c:v>A-档</c:v>
                </c:pt>
                <c:pt idx="3">
                  <c:v>A档</c:v>
                </c:pt>
                <c:pt idx="4">
                  <c:v>A+档</c:v>
                </c:pt>
              </c:strCache>
            </c:strRef>
          </c:cat>
          <c:val>
            <c:numRef>
              <c:f>Sheet3!$D$5:$D$9</c:f>
              <c:numCache>
                <c:formatCode>General</c:formatCode>
                <c:ptCount val="5"/>
                <c:pt idx="0">
                  <c:v>10</c:v>
                </c:pt>
                <c:pt idx="1">
                  <c:v>16.7</c:v>
                </c:pt>
                <c:pt idx="2">
                  <c:v>46</c:v>
                </c:pt>
                <c:pt idx="3">
                  <c:v>40</c:v>
                </c:pt>
                <c:pt idx="4">
                  <c:v>78</c:v>
                </c:pt>
              </c:numCache>
            </c:numRef>
          </c:val>
          <c:extLst xmlns:c16r2="http://schemas.microsoft.com/office/drawing/2015/06/chart">
            <c:ext xmlns:c16="http://schemas.microsoft.com/office/drawing/2014/chart" uri="{C3380CC4-5D6E-409C-BE32-E72D297353CC}">
              <c16:uniqueId val="{00000000-8A83-4AD3-BAF5-2D2CF7C09AC9}"/>
            </c:ext>
          </c:extLst>
        </c:ser>
        <c:ser>
          <c:idx val="3"/>
          <c:order val="3"/>
          <c:tx>
            <c:strRef>
              <c:f>Sheet3!$E$4</c:f>
              <c:strCache>
                <c:ptCount val="1"/>
                <c:pt idx="0">
                  <c:v>境外来华学习交流学生人数</c:v>
                </c:pt>
              </c:strCache>
            </c:strRef>
          </c:tx>
          <c:spPr>
            <a:solidFill>
              <a:schemeClr val="accent4"/>
            </a:solidFill>
            <a:ln>
              <a:noFill/>
            </a:ln>
            <a:effectLst/>
          </c:spPr>
          <c:invertIfNegative val="0"/>
          <c:dLbls>
            <c:dLbl>
              <c:idx val="0"/>
              <c:layout>
                <c:manualLayout>
                  <c:x val="-1.6370217671288944E-2"/>
                  <c:y val="-1.0284526045618803E-2"/>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8A83-4AD3-BAF5-2D2CF7C09AC9}"/>
                </c:ext>
              </c:extLst>
            </c:dLbl>
            <c:dLbl>
              <c:idx val="1"/>
              <c:layout>
                <c:manualLayout>
                  <c:x val="0"/>
                  <c:y val="-1.4448670611088869E-3"/>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8A83-4AD3-BAF5-2D2CF7C09AC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Sheet3!$A$5:$A$9</c:f>
              <c:strCache>
                <c:ptCount val="5"/>
                <c:pt idx="0">
                  <c:v>上海师大</c:v>
                </c:pt>
                <c:pt idx="1">
                  <c:v>B+档</c:v>
                </c:pt>
                <c:pt idx="2">
                  <c:v>A-档</c:v>
                </c:pt>
                <c:pt idx="3">
                  <c:v>A档</c:v>
                </c:pt>
                <c:pt idx="4">
                  <c:v>A+档</c:v>
                </c:pt>
              </c:strCache>
            </c:strRef>
          </c:cat>
          <c:val>
            <c:numRef>
              <c:f>Sheet3!$E$5:$E$9</c:f>
              <c:numCache>
                <c:formatCode>General</c:formatCode>
                <c:ptCount val="5"/>
                <c:pt idx="0">
                  <c:v>1</c:v>
                </c:pt>
                <c:pt idx="1">
                  <c:v>11.4</c:v>
                </c:pt>
                <c:pt idx="2">
                  <c:v>79</c:v>
                </c:pt>
                <c:pt idx="3">
                  <c:v>131</c:v>
                </c:pt>
                <c:pt idx="4">
                  <c:v>266</c:v>
                </c:pt>
              </c:numCache>
            </c:numRef>
          </c:val>
          <c:extLst xmlns:c16r2="http://schemas.microsoft.com/office/drawing/2015/06/chart">
            <c:ext xmlns:c16="http://schemas.microsoft.com/office/drawing/2014/chart" uri="{C3380CC4-5D6E-409C-BE32-E72D297353CC}">
              <c16:uniqueId val="{00000001-8A83-4AD3-BAF5-2D2CF7C09AC9}"/>
            </c:ext>
          </c:extLst>
        </c:ser>
        <c:ser>
          <c:idx val="4"/>
          <c:order val="4"/>
          <c:tx>
            <c:strRef>
              <c:f>Sheet3!$F$4</c:f>
              <c:strCache>
                <c:ptCount val="1"/>
                <c:pt idx="0">
                  <c:v>导师指导质量</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Sheet3!$A$5:$A$9</c:f>
              <c:strCache>
                <c:ptCount val="5"/>
                <c:pt idx="0">
                  <c:v>上海师大</c:v>
                </c:pt>
                <c:pt idx="1">
                  <c:v>B+档</c:v>
                </c:pt>
                <c:pt idx="2">
                  <c:v>A-档</c:v>
                </c:pt>
                <c:pt idx="3">
                  <c:v>A档</c:v>
                </c:pt>
                <c:pt idx="4">
                  <c:v>A+档</c:v>
                </c:pt>
              </c:strCache>
            </c:strRef>
          </c:cat>
          <c:val>
            <c:numRef>
              <c:f>Sheet3!$F$5:$F$9</c:f>
              <c:numCache>
                <c:formatCode>General</c:formatCode>
                <c:ptCount val="5"/>
                <c:pt idx="0">
                  <c:v>88.3</c:v>
                </c:pt>
                <c:pt idx="1">
                  <c:v>87.7</c:v>
                </c:pt>
                <c:pt idx="2">
                  <c:v>91.9</c:v>
                </c:pt>
                <c:pt idx="3">
                  <c:v>92.5</c:v>
                </c:pt>
                <c:pt idx="4">
                  <c:v>93.4</c:v>
                </c:pt>
              </c:numCache>
            </c:numRef>
          </c:val>
          <c:extLst xmlns:c16r2="http://schemas.microsoft.com/office/drawing/2015/06/chart">
            <c:ext xmlns:c16="http://schemas.microsoft.com/office/drawing/2014/chart" uri="{C3380CC4-5D6E-409C-BE32-E72D297353CC}">
              <c16:uniqueId val="{00000002-8A83-4AD3-BAF5-2D2CF7C09AC9}"/>
            </c:ext>
          </c:extLst>
        </c:ser>
        <c:dLbls>
          <c:dLblPos val="inEnd"/>
          <c:showLegendKey val="0"/>
          <c:showVal val="1"/>
          <c:showCatName val="0"/>
          <c:showSerName val="0"/>
          <c:showPercent val="0"/>
          <c:showBubbleSize val="0"/>
        </c:dLbls>
        <c:gapWidth val="150"/>
        <c:overlap val="100"/>
        <c:axId val="178393600"/>
        <c:axId val="160218432"/>
      </c:barChart>
      <c:lineChart>
        <c:grouping val="standard"/>
        <c:varyColors val="0"/>
        <c:ser>
          <c:idx val="0"/>
          <c:order val="0"/>
          <c:tx>
            <c:strRef>
              <c:f>Sheet3!$B$4</c:f>
              <c:strCache>
                <c:ptCount val="1"/>
                <c:pt idx="0">
                  <c:v>国家级教学成果奖数</c:v>
                </c:pt>
              </c:strCache>
            </c:strRef>
          </c:tx>
          <c:spPr>
            <a:ln w="28575" cap="rnd">
              <a:solidFill>
                <a:schemeClr val="accent1"/>
              </a:solidFill>
              <a:round/>
            </a:ln>
            <a:effectLst/>
          </c:spPr>
          <c:marker>
            <c:symbol val="none"/>
          </c:marker>
          <c:dLbls>
            <c:dLbl>
              <c:idx val="0"/>
              <c:layout>
                <c:manualLayout>
                  <c:x val="-9.9502487562189053E-3"/>
                  <c:y val="7.0621468926553672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8A83-4AD3-BAF5-2D2CF7C09AC9}"/>
                </c:ext>
              </c:extLst>
            </c:dLbl>
            <c:dLbl>
              <c:idx val="1"/>
              <c:layout>
                <c:manualLayout>
                  <c:x val="-5.7224606580829757E-2"/>
                  <c:y val="-2.632964718272871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8A83-4AD3-BAF5-2D2CF7C09AC9}"/>
                </c:ext>
              </c:extLst>
            </c:dLbl>
            <c:dLbl>
              <c:idx val="4"/>
              <c:layout>
                <c:manualLayout>
                  <c:x val="-2.6227944682880304E-2"/>
                  <c:y val="1.8430753027909426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8A83-4AD3-BAF5-2D2CF7C09AC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Sheet3!$A$5:$A$9</c:f>
              <c:strCache>
                <c:ptCount val="5"/>
                <c:pt idx="0">
                  <c:v>上海师大</c:v>
                </c:pt>
                <c:pt idx="1">
                  <c:v>B+档</c:v>
                </c:pt>
                <c:pt idx="2">
                  <c:v>A-档</c:v>
                </c:pt>
                <c:pt idx="3">
                  <c:v>A档</c:v>
                </c:pt>
                <c:pt idx="4">
                  <c:v>A+档</c:v>
                </c:pt>
              </c:strCache>
            </c:strRef>
          </c:cat>
          <c:val>
            <c:numRef>
              <c:f>Sheet3!$B$5:$B$9</c:f>
              <c:numCache>
                <c:formatCode>General</c:formatCode>
                <c:ptCount val="5"/>
                <c:pt idx="0">
                  <c:v>0</c:v>
                </c:pt>
                <c:pt idx="1">
                  <c:v>0.8</c:v>
                </c:pt>
                <c:pt idx="2">
                  <c:v>1</c:v>
                </c:pt>
                <c:pt idx="3">
                  <c:v>2.8</c:v>
                </c:pt>
                <c:pt idx="4">
                  <c:v>3.8</c:v>
                </c:pt>
              </c:numCache>
            </c:numRef>
          </c:val>
          <c:smooth val="0"/>
          <c:extLst xmlns:c16r2="http://schemas.microsoft.com/office/drawing/2015/06/chart">
            <c:ext xmlns:c16="http://schemas.microsoft.com/office/drawing/2014/chart" uri="{C3380CC4-5D6E-409C-BE32-E72D297353CC}">
              <c16:uniqueId val="{00000003-8A83-4AD3-BAF5-2D2CF7C09AC9}"/>
            </c:ext>
          </c:extLst>
        </c:ser>
        <c:ser>
          <c:idx val="1"/>
          <c:order val="1"/>
          <c:tx>
            <c:strRef>
              <c:f>Sheet3!$C$4</c:f>
              <c:strCache>
                <c:ptCount val="1"/>
                <c:pt idx="0">
                  <c:v>精品课程数</c:v>
                </c:pt>
              </c:strCache>
            </c:strRef>
          </c:tx>
          <c:spPr>
            <a:ln w="28575" cap="rnd">
              <a:solidFill>
                <a:schemeClr val="accent2"/>
              </a:solidFill>
              <a:round/>
            </a:ln>
            <a:effectLst/>
          </c:spPr>
          <c:marker>
            <c:symbol val="none"/>
          </c:marker>
          <c:dLbls>
            <c:dLbl>
              <c:idx val="0"/>
              <c:layout>
                <c:manualLayout>
                  <c:x val="-2.7259977695921058E-2"/>
                  <c:y val="-1.9669075725723857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8A83-4AD3-BAF5-2D2CF7C09AC9}"/>
                </c:ext>
              </c:extLst>
            </c:dLbl>
            <c:dLbl>
              <c:idx val="2"/>
              <c:layout>
                <c:manualLayout>
                  <c:x val="-4.7687172150691466E-2"/>
                  <c:y val="-2.3696682464454999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8A83-4AD3-BAF5-2D2CF7C09AC9}"/>
                </c:ext>
              </c:extLst>
            </c:dLbl>
            <c:dLbl>
              <c:idx val="3"/>
              <c:layout>
                <c:manualLayout>
                  <c:x val="-9.3109869646181634E-3"/>
                  <c:y val="2.272727272727272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8A83-4AD3-BAF5-2D2CF7C09AC9}"/>
                </c:ext>
              </c:extLst>
            </c:dLbl>
            <c:dLbl>
              <c:idx val="4"/>
              <c:layout>
                <c:manualLayout>
                  <c:x val="-2.7932960893854747E-2"/>
                  <c:y val="-3.787878787878788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8A83-4AD3-BAF5-2D2CF7C09AC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Sheet3!$A$5:$A$9</c:f>
              <c:strCache>
                <c:ptCount val="5"/>
                <c:pt idx="0">
                  <c:v>上海师大</c:v>
                </c:pt>
                <c:pt idx="1">
                  <c:v>B+档</c:v>
                </c:pt>
                <c:pt idx="2">
                  <c:v>A-档</c:v>
                </c:pt>
                <c:pt idx="3">
                  <c:v>A档</c:v>
                </c:pt>
                <c:pt idx="4">
                  <c:v>A+档</c:v>
                </c:pt>
              </c:strCache>
            </c:strRef>
          </c:cat>
          <c:val>
            <c:numRef>
              <c:f>Sheet3!$C$5:$C$9</c:f>
              <c:numCache>
                <c:formatCode>General</c:formatCode>
                <c:ptCount val="5"/>
                <c:pt idx="0">
                  <c:v>2.9</c:v>
                </c:pt>
                <c:pt idx="1">
                  <c:v>3</c:v>
                </c:pt>
                <c:pt idx="2">
                  <c:v>5.0999999999999996</c:v>
                </c:pt>
                <c:pt idx="3">
                  <c:v>5.4</c:v>
                </c:pt>
                <c:pt idx="4">
                  <c:v>6.6</c:v>
                </c:pt>
              </c:numCache>
            </c:numRef>
          </c:val>
          <c:smooth val="0"/>
          <c:extLst xmlns:c16r2="http://schemas.microsoft.com/office/drawing/2015/06/chart">
            <c:ext xmlns:c16="http://schemas.microsoft.com/office/drawing/2014/chart" uri="{C3380CC4-5D6E-409C-BE32-E72D297353CC}">
              <c16:uniqueId val="{00000004-8A83-4AD3-BAF5-2D2CF7C09AC9}"/>
            </c:ext>
          </c:extLst>
        </c:ser>
        <c:dLbls>
          <c:showLegendKey val="0"/>
          <c:showVal val="1"/>
          <c:showCatName val="0"/>
          <c:showSerName val="0"/>
          <c:showPercent val="0"/>
          <c:showBubbleSize val="0"/>
        </c:dLbls>
        <c:marker val="1"/>
        <c:smooth val="0"/>
        <c:axId val="178394112"/>
        <c:axId val="178495488"/>
      </c:lineChart>
      <c:catAx>
        <c:axId val="17839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60218432"/>
        <c:crosses val="autoZero"/>
        <c:auto val="1"/>
        <c:lblAlgn val="ctr"/>
        <c:lblOffset val="100"/>
        <c:noMultiLvlLbl val="0"/>
      </c:catAx>
      <c:valAx>
        <c:axId val="160218432"/>
        <c:scaling>
          <c:orientation val="minMax"/>
          <c:max val="4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78393600"/>
        <c:crosses val="autoZero"/>
        <c:crossBetween val="between"/>
      </c:valAx>
      <c:valAx>
        <c:axId val="178495488"/>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78394112"/>
        <c:crosses val="max"/>
        <c:crossBetween val="between"/>
      </c:valAx>
      <c:catAx>
        <c:axId val="178394112"/>
        <c:scaling>
          <c:orientation val="minMax"/>
        </c:scaling>
        <c:delete val="1"/>
        <c:axPos val="b"/>
        <c:numFmt formatCode="General" sourceLinked="1"/>
        <c:majorTickMark val="out"/>
        <c:minorTickMark val="none"/>
        <c:tickLblPos val="nextTo"/>
        <c:crossAx val="178495488"/>
        <c:crosses val="autoZero"/>
        <c:auto val="1"/>
        <c:lblAlgn val="ctr"/>
        <c:lblOffset val="100"/>
        <c:noMultiLvlLbl val="0"/>
      </c:catAx>
      <c:spPr>
        <a:gradFill>
          <a:gsLst>
            <a:gs pos="0">
              <a:srgbClr val="E6DCAC"/>
            </a:gs>
            <a:gs pos="12000">
              <a:srgbClr val="E6D78A"/>
            </a:gs>
            <a:gs pos="30000">
              <a:srgbClr val="C7AC4C"/>
            </a:gs>
            <a:gs pos="45000">
              <a:srgbClr val="E6D78A"/>
            </a:gs>
            <a:gs pos="77000">
              <a:srgbClr val="C7AC4C"/>
            </a:gs>
            <a:gs pos="100000">
              <a:srgbClr val="E6DCAC"/>
            </a:gs>
          </a:gsLst>
          <a:lin ang="5400000" scaled="0"/>
        </a:gradFill>
        <a:ln>
          <a:noFill/>
        </a:ln>
        <a:effectLst/>
      </c:spPr>
    </c:plotArea>
    <c:legend>
      <c:legendPos val="b"/>
      <c:layout>
        <c:manualLayout>
          <c:xMode val="edge"/>
          <c:yMode val="edge"/>
          <c:x val="0.19765264176996211"/>
          <c:y val="0.86220975447172521"/>
          <c:w val="0.60469471646007589"/>
          <c:h val="0.1377902455282746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gradFill>
      <a:gsLst>
        <a:gs pos="0">
          <a:srgbClr val="CCCCFF"/>
        </a:gs>
        <a:gs pos="17999">
          <a:srgbClr val="99CCFF"/>
        </a:gs>
        <a:gs pos="36000">
          <a:srgbClr val="9966FF"/>
        </a:gs>
        <a:gs pos="61000">
          <a:srgbClr val="CC99FF"/>
        </a:gs>
        <a:gs pos="82001">
          <a:srgbClr val="99CCFF"/>
        </a:gs>
        <a:gs pos="100000">
          <a:srgbClr val="CCCCFF"/>
        </a:gs>
      </a:gsLst>
      <a:lin ang="5400000" scaled="0"/>
    </a:gra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Sheet3!$B$12</c:f>
              <c:strCache>
                <c:ptCount val="1"/>
                <c:pt idx="0">
                  <c:v>师均收录论文数</c:v>
                </c:pt>
              </c:strCache>
            </c:strRef>
          </c:tx>
          <c:spPr>
            <a:solidFill>
              <a:schemeClr val="accent1"/>
            </a:solidFill>
            <a:ln>
              <a:noFill/>
            </a:ln>
            <a:effectLst/>
          </c:spPr>
          <c:invertIfNegative val="0"/>
          <c:dLbls>
            <c:dLbl>
              <c:idx val="0"/>
              <c:layout>
                <c:manualLayout>
                  <c:x val="7.102272727272727E-3"/>
                  <c:y val="0"/>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B92F-4893-8C18-AC51B14A93B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Sheet3!$A$13:$A$17</c:f>
              <c:strCache>
                <c:ptCount val="5"/>
                <c:pt idx="0">
                  <c:v>上海师大</c:v>
                </c:pt>
                <c:pt idx="1">
                  <c:v>B+档</c:v>
                </c:pt>
                <c:pt idx="2">
                  <c:v>A-档</c:v>
                </c:pt>
                <c:pt idx="3">
                  <c:v>A档</c:v>
                </c:pt>
                <c:pt idx="4">
                  <c:v>A+档</c:v>
                </c:pt>
              </c:strCache>
            </c:strRef>
          </c:cat>
          <c:val>
            <c:numRef>
              <c:f>Sheet3!$B$13:$B$17</c:f>
              <c:numCache>
                <c:formatCode>General</c:formatCode>
                <c:ptCount val="5"/>
                <c:pt idx="0">
                  <c:v>2.1</c:v>
                </c:pt>
                <c:pt idx="1">
                  <c:v>5.0999999999999996</c:v>
                </c:pt>
                <c:pt idx="2">
                  <c:v>5.6</c:v>
                </c:pt>
                <c:pt idx="3">
                  <c:v>6.3</c:v>
                </c:pt>
                <c:pt idx="4">
                  <c:v>8.8000000000000007</c:v>
                </c:pt>
              </c:numCache>
            </c:numRef>
          </c:val>
          <c:extLst xmlns:c16r2="http://schemas.microsoft.com/office/drawing/2015/06/chart">
            <c:ext xmlns:c16="http://schemas.microsoft.com/office/drawing/2014/chart" uri="{C3380CC4-5D6E-409C-BE32-E72D297353CC}">
              <c16:uniqueId val="{00000000-B92F-4893-8C18-AC51B14A93B8}"/>
            </c:ext>
          </c:extLst>
        </c:ser>
        <c:ser>
          <c:idx val="1"/>
          <c:order val="1"/>
          <c:tx>
            <c:strRef>
              <c:f>Sheet3!$C$12</c:f>
              <c:strCache>
                <c:ptCount val="1"/>
                <c:pt idx="0">
                  <c:v>出版学术专著数</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Sheet3!$A$13:$A$17</c:f>
              <c:strCache>
                <c:ptCount val="5"/>
                <c:pt idx="0">
                  <c:v>上海师大</c:v>
                </c:pt>
                <c:pt idx="1">
                  <c:v>B+档</c:v>
                </c:pt>
                <c:pt idx="2">
                  <c:v>A-档</c:v>
                </c:pt>
                <c:pt idx="3">
                  <c:v>A档</c:v>
                </c:pt>
                <c:pt idx="4">
                  <c:v>A+档</c:v>
                </c:pt>
              </c:strCache>
            </c:strRef>
          </c:cat>
          <c:val>
            <c:numRef>
              <c:f>Sheet3!$C$13:$C$17</c:f>
              <c:numCache>
                <c:formatCode>General</c:formatCode>
                <c:ptCount val="5"/>
                <c:pt idx="0">
                  <c:v>12.5</c:v>
                </c:pt>
                <c:pt idx="1">
                  <c:v>22.8</c:v>
                </c:pt>
                <c:pt idx="2">
                  <c:v>32.9</c:v>
                </c:pt>
                <c:pt idx="3">
                  <c:v>61.7</c:v>
                </c:pt>
                <c:pt idx="4">
                  <c:v>74.2</c:v>
                </c:pt>
              </c:numCache>
            </c:numRef>
          </c:val>
          <c:extLst xmlns:c16r2="http://schemas.microsoft.com/office/drawing/2015/06/chart">
            <c:ext xmlns:c16="http://schemas.microsoft.com/office/drawing/2014/chart" uri="{C3380CC4-5D6E-409C-BE32-E72D297353CC}">
              <c16:uniqueId val="{00000001-B92F-4893-8C18-AC51B14A93B8}"/>
            </c:ext>
          </c:extLst>
        </c:ser>
        <c:ser>
          <c:idx val="2"/>
          <c:order val="2"/>
          <c:tx>
            <c:strRef>
              <c:f>Sheet3!$D$12</c:f>
              <c:strCache>
                <c:ptCount val="1"/>
                <c:pt idx="0">
                  <c:v>国家级规划教材数</c:v>
                </c:pt>
              </c:strCache>
            </c:strRef>
          </c:tx>
          <c:spPr>
            <a:solidFill>
              <a:schemeClr val="accent3"/>
            </a:solidFill>
            <a:ln>
              <a:noFill/>
            </a:ln>
            <a:effectLst/>
          </c:spPr>
          <c:invertIfNegative val="0"/>
          <c:dLbls>
            <c:dLbl>
              <c:idx val="0"/>
              <c:layout>
                <c:manualLayout>
                  <c:x val="-9.46969696969697E-3"/>
                  <c:y val="0"/>
                </c:manualLayout>
              </c:layout>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B92F-4893-8C18-AC51B14A93B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Sheet3!$A$13:$A$17</c:f>
              <c:strCache>
                <c:ptCount val="5"/>
                <c:pt idx="0">
                  <c:v>上海师大</c:v>
                </c:pt>
                <c:pt idx="1">
                  <c:v>B+档</c:v>
                </c:pt>
                <c:pt idx="2">
                  <c:v>A-档</c:v>
                </c:pt>
                <c:pt idx="3">
                  <c:v>A档</c:v>
                </c:pt>
                <c:pt idx="4">
                  <c:v>A+档</c:v>
                </c:pt>
              </c:strCache>
            </c:strRef>
          </c:cat>
          <c:val>
            <c:numRef>
              <c:f>Sheet3!$D$13:$D$17</c:f>
              <c:numCache>
                <c:formatCode>General</c:formatCode>
                <c:ptCount val="5"/>
                <c:pt idx="0">
                  <c:v>0.2</c:v>
                </c:pt>
                <c:pt idx="1">
                  <c:v>1.4</c:v>
                </c:pt>
                <c:pt idx="2">
                  <c:v>2.9</c:v>
                </c:pt>
                <c:pt idx="3">
                  <c:v>5.0999999999999996</c:v>
                </c:pt>
                <c:pt idx="4">
                  <c:v>9.3000000000000007</c:v>
                </c:pt>
              </c:numCache>
            </c:numRef>
          </c:val>
          <c:extLst xmlns:c16r2="http://schemas.microsoft.com/office/drawing/2015/06/chart">
            <c:ext xmlns:c16="http://schemas.microsoft.com/office/drawing/2014/chart" uri="{C3380CC4-5D6E-409C-BE32-E72D297353CC}">
              <c16:uniqueId val="{00000002-B92F-4893-8C18-AC51B14A93B8}"/>
            </c:ext>
          </c:extLst>
        </c:ser>
        <c:ser>
          <c:idx val="3"/>
          <c:order val="3"/>
          <c:tx>
            <c:strRef>
              <c:f>Sheet3!$E$12</c:f>
              <c:strCache>
                <c:ptCount val="1"/>
                <c:pt idx="0">
                  <c:v>国家级科研奖励数</c:v>
                </c:pt>
              </c:strCache>
            </c:strRef>
          </c:tx>
          <c:spPr>
            <a:solidFill>
              <a:schemeClr val="accent4"/>
            </a:solidFill>
            <a:ln>
              <a:noFill/>
            </a:ln>
            <a:effectLst/>
          </c:spPr>
          <c:invertIfNegative val="0"/>
          <c:dLbls>
            <c:dLbl>
              <c:idx val="0"/>
              <c:layout>
                <c:manualLayout>
                  <c:x val="1.4204545454545454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zh-CN"/>
                </a:p>
              </c:txPr>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B92F-4893-8C18-AC51B14A93B8}"/>
                </c:ext>
              </c:extLst>
            </c:dLbl>
            <c:dLbl>
              <c:idx val="1"/>
              <c:layout>
                <c:manualLayout>
                  <c:x val="2.3674242424242424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zh-CN"/>
                </a:p>
              </c:txPr>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B92F-4893-8C18-AC51B14A93B8}"/>
                </c:ext>
              </c:extLst>
            </c:dLbl>
            <c:dLbl>
              <c:idx val="2"/>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zh-CN"/>
                </a:p>
              </c:txPr>
              <c:dLblPos val="ctr"/>
              <c:showLegendKey val="0"/>
              <c:showVal val="1"/>
              <c:showCatName val="0"/>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zh-CN"/>
                </a:p>
              </c:txPr>
              <c:dLblPos val="ctr"/>
              <c:showLegendKey val="0"/>
              <c:showVal val="1"/>
              <c:showCatName val="0"/>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zh-CN"/>
                </a:p>
              </c:txPr>
              <c:dLblPos val="ct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Sheet3!$A$13:$A$17</c:f>
              <c:strCache>
                <c:ptCount val="5"/>
                <c:pt idx="0">
                  <c:v>上海师大</c:v>
                </c:pt>
                <c:pt idx="1">
                  <c:v>B+档</c:v>
                </c:pt>
                <c:pt idx="2">
                  <c:v>A-档</c:v>
                </c:pt>
                <c:pt idx="3">
                  <c:v>A档</c:v>
                </c:pt>
                <c:pt idx="4">
                  <c:v>A+档</c:v>
                </c:pt>
              </c:strCache>
            </c:strRef>
          </c:cat>
          <c:val>
            <c:numRef>
              <c:f>Sheet3!$E$13:$E$17</c:f>
              <c:numCache>
                <c:formatCode>General</c:formatCode>
                <c:ptCount val="5"/>
                <c:pt idx="0">
                  <c:v>0</c:v>
                </c:pt>
                <c:pt idx="1">
                  <c:v>1.2</c:v>
                </c:pt>
                <c:pt idx="2">
                  <c:v>2.6</c:v>
                </c:pt>
                <c:pt idx="3">
                  <c:v>2.4</c:v>
                </c:pt>
                <c:pt idx="4">
                  <c:v>2.6</c:v>
                </c:pt>
              </c:numCache>
            </c:numRef>
          </c:val>
          <c:extLst xmlns:c16r2="http://schemas.microsoft.com/office/drawing/2015/06/chart">
            <c:ext xmlns:c16="http://schemas.microsoft.com/office/drawing/2014/chart" uri="{C3380CC4-5D6E-409C-BE32-E72D297353CC}">
              <c16:uniqueId val="{00000003-B92F-4893-8C18-AC51B14A93B8}"/>
            </c:ext>
          </c:extLst>
        </c:ser>
        <c:dLbls>
          <c:dLblPos val="ctr"/>
          <c:showLegendKey val="0"/>
          <c:showVal val="1"/>
          <c:showCatName val="0"/>
          <c:showSerName val="0"/>
          <c:showPercent val="0"/>
          <c:showBubbleSize val="0"/>
        </c:dLbls>
        <c:gapWidth val="79"/>
        <c:overlap val="100"/>
        <c:axId val="178860544"/>
        <c:axId val="178497216"/>
      </c:barChart>
      <c:catAx>
        <c:axId val="178860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zh-CN"/>
          </a:p>
        </c:txPr>
        <c:crossAx val="178497216"/>
        <c:crosses val="autoZero"/>
        <c:auto val="1"/>
        <c:lblAlgn val="ctr"/>
        <c:lblOffset val="100"/>
        <c:noMultiLvlLbl val="0"/>
      </c:catAx>
      <c:valAx>
        <c:axId val="178497216"/>
        <c:scaling>
          <c:orientation val="minMax"/>
        </c:scaling>
        <c:delete val="1"/>
        <c:axPos val="b"/>
        <c:numFmt formatCode="General" sourceLinked="1"/>
        <c:majorTickMark val="none"/>
        <c:minorTickMark val="none"/>
        <c:tickLblPos val="nextTo"/>
        <c:crossAx val="178860544"/>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Sheet3!$A$57</c:f>
              <c:strCache>
                <c:ptCount val="1"/>
                <c:pt idx="0">
                  <c:v>上海师大</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Sheet3!$B$56:$C$56</c:f>
              <c:strCache>
                <c:ptCount val="2"/>
                <c:pt idx="0">
                  <c:v>社会服务贡献</c:v>
                </c:pt>
                <c:pt idx="1">
                  <c:v>学科声誉</c:v>
                </c:pt>
              </c:strCache>
            </c:strRef>
          </c:cat>
          <c:val>
            <c:numRef>
              <c:f>Sheet3!$B$57:$C$57</c:f>
              <c:numCache>
                <c:formatCode>General</c:formatCode>
                <c:ptCount val="2"/>
                <c:pt idx="0">
                  <c:v>83</c:v>
                </c:pt>
                <c:pt idx="1">
                  <c:v>92.2</c:v>
                </c:pt>
              </c:numCache>
            </c:numRef>
          </c:val>
          <c:extLst xmlns:c16r2="http://schemas.microsoft.com/office/drawing/2015/06/chart">
            <c:ext xmlns:c16="http://schemas.microsoft.com/office/drawing/2014/chart" uri="{C3380CC4-5D6E-409C-BE32-E72D297353CC}">
              <c16:uniqueId val="{00000000-D757-4DED-B010-B8E757DB79D0}"/>
            </c:ext>
          </c:extLst>
        </c:ser>
        <c:ser>
          <c:idx val="1"/>
          <c:order val="1"/>
          <c:tx>
            <c:strRef>
              <c:f>Sheet3!$A$58</c:f>
              <c:strCache>
                <c:ptCount val="1"/>
                <c:pt idx="0">
                  <c:v>B+档</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Sheet3!$B$56:$C$56</c:f>
              <c:strCache>
                <c:ptCount val="2"/>
                <c:pt idx="0">
                  <c:v>社会服务贡献</c:v>
                </c:pt>
                <c:pt idx="1">
                  <c:v>学科声誉</c:v>
                </c:pt>
              </c:strCache>
            </c:strRef>
          </c:cat>
          <c:val>
            <c:numRef>
              <c:f>Sheet3!$B$58:$C$58</c:f>
              <c:numCache>
                <c:formatCode>General</c:formatCode>
                <c:ptCount val="2"/>
                <c:pt idx="0">
                  <c:v>79.8</c:v>
                </c:pt>
                <c:pt idx="1">
                  <c:v>91.5</c:v>
                </c:pt>
              </c:numCache>
            </c:numRef>
          </c:val>
          <c:extLst xmlns:c16r2="http://schemas.microsoft.com/office/drawing/2015/06/chart">
            <c:ext xmlns:c16="http://schemas.microsoft.com/office/drawing/2014/chart" uri="{C3380CC4-5D6E-409C-BE32-E72D297353CC}">
              <c16:uniqueId val="{00000001-D757-4DED-B010-B8E757DB79D0}"/>
            </c:ext>
          </c:extLst>
        </c:ser>
        <c:ser>
          <c:idx val="2"/>
          <c:order val="2"/>
          <c:tx>
            <c:strRef>
              <c:f>Sheet3!$A$59</c:f>
              <c:strCache>
                <c:ptCount val="1"/>
                <c:pt idx="0">
                  <c:v>A-档</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Sheet3!$B$56:$C$56</c:f>
              <c:strCache>
                <c:ptCount val="2"/>
                <c:pt idx="0">
                  <c:v>社会服务贡献</c:v>
                </c:pt>
                <c:pt idx="1">
                  <c:v>学科声誉</c:v>
                </c:pt>
              </c:strCache>
            </c:strRef>
          </c:cat>
          <c:val>
            <c:numRef>
              <c:f>Sheet3!$B$59:$C$59</c:f>
              <c:numCache>
                <c:formatCode>General</c:formatCode>
                <c:ptCount val="2"/>
                <c:pt idx="0">
                  <c:v>85.4</c:v>
                </c:pt>
                <c:pt idx="1">
                  <c:v>95.5</c:v>
                </c:pt>
              </c:numCache>
            </c:numRef>
          </c:val>
          <c:extLst xmlns:c16r2="http://schemas.microsoft.com/office/drawing/2015/06/chart">
            <c:ext xmlns:c16="http://schemas.microsoft.com/office/drawing/2014/chart" uri="{C3380CC4-5D6E-409C-BE32-E72D297353CC}">
              <c16:uniqueId val="{00000002-D757-4DED-B010-B8E757DB79D0}"/>
            </c:ext>
          </c:extLst>
        </c:ser>
        <c:ser>
          <c:idx val="3"/>
          <c:order val="3"/>
          <c:tx>
            <c:strRef>
              <c:f>Sheet3!$A$60</c:f>
              <c:strCache>
                <c:ptCount val="1"/>
                <c:pt idx="0">
                  <c:v>A档</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Sheet3!$B$56:$C$56</c:f>
              <c:strCache>
                <c:ptCount val="2"/>
                <c:pt idx="0">
                  <c:v>社会服务贡献</c:v>
                </c:pt>
                <c:pt idx="1">
                  <c:v>学科声誉</c:v>
                </c:pt>
              </c:strCache>
            </c:strRef>
          </c:cat>
          <c:val>
            <c:numRef>
              <c:f>Sheet3!$B$60:$C$60</c:f>
              <c:numCache>
                <c:formatCode>General</c:formatCode>
                <c:ptCount val="2"/>
                <c:pt idx="0">
                  <c:v>90.9</c:v>
                </c:pt>
                <c:pt idx="1">
                  <c:v>97.2</c:v>
                </c:pt>
              </c:numCache>
            </c:numRef>
          </c:val>
          <c:extLst xmlns:c16r2="http://schemas.microsoft.com/office/drawing/2015/06/chart">
            <c:ext xmlns:c16="http://schemas.microsoft.com/office/drawing/2014/chart" uri="{C3380CC4-5D6E-409C-BE32-E72D297353CC}">
              <c16:uniqueId val="{00000003-D757-4DED-B010-B8E757DB79D0}"/>
            </c:ext>
          </c:extLst>
        </c:ser>
        <c:ser>
          <c:idx val="4"/>
          <c:order val="4"/>
          <c:tx>
            <c:strRef>
              <c:f>Sheet3!$A$61</c:f>
              <c:strCache>
                <c:ptCount val="1"/>
                <c:pt idx="0">
                  <c:v>A+档</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Sheet3!$B$56:$C$56</c:f>
              <c:strCache>
                <c:ptCount val="2"/>
                <c:pt idx="0">
                  <c:v>社会服务贡献</c:v>
                </c:pt>
                <c:pt idx="1">
                  <c:v>学科声誉</c:v>
                </c:pt>
              </c:strCache>
            </c:strRef>
          </c:cat>
          <c:val>
            <c:numRef>
              <c:f>Sheet3!$B$61:$C$61</c:f>
              <c:numCache>
                <c:formatCode>General</c:formatCode>
                <c:ptCount val="2"/>
                <c:pt idx="0">
                  <c:v>92.9</c:v>
                </c:pt>
                <c:pt idx="1">
                  <c:v>98.1</c:v>
                </c:pt>
              </c:numCache>
            </c:numRef>
          </c:val>
          <c:extLst xmlns:c16r2="http://schemas.microsoft.com/office/drawing/2015/06/chart">
            <c:ext xmlns:c16="http://schemas.microsoft.com/office/drawing/2014/chart" uri="{C3380CC4-5D6E-409C-BE32-E72D297353CC}">
              <c16:uniqueId val="{00000004-D757-4DED-B010-B8E757DB79D0}"/>
            </c:ext>
          </c:extLst>
        </c:ser>
        <c:dLbls>
          <c:showLegendKey val="0"/>
          <c:showVal val="1"/>
          <c:showCatName val="0"/>
          <c:showSerName val="0"/>
          <c:showPercent val="0"/>
          <c:showBubbleSize val="0"/>
        </c:dLbls>
        <c:gapWidth val="199"/>
        <c:axId val="178993664"/>
        <c:axId val="178499520"/>
      </c:barChart>
      <c:catAx>
        <c:axId val="178993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zh-CN"/>
          </a:p>
        </c:txPr>
        <c:crossAx val="178499520"/>
        <c:crosses val="autoZero"/>
        <c:auto val="1"/>
        <c:lblAlgn val="ctr"/>
        <c:lblOffset val="100"/>
        <c:noMultiLvlLbl val="0"/>
      </c:catAx>
      <c:valAx>
        <c:axId val="178499520"/>
        <c:scaling>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78993664"/>
        <c:crosses val="autoZero"/>
        <c:crossBetween val="between"/>
        <c:majorUnit val="20"/>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F289B406-9C4D-4F99-AF3A-9ED8DC6D2449}" type="datetimeFigureOut">
              <a:rPr lang="zh-CN" altLang="en-US" smtClean="0"/>
              <a:t>2018/9/6</a:t>
            </a:fld>
            <a:endParaRPr lang="zh-CN" altLang="en-US"/>
          </a:p>
        </p:txBody>
      </p:sp>
      <p:sp>
        <p:nvSpPr>
          <p:cNvPr id="4" name="页脚占位符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D4CCE223-3573-494C-AF69-2F8446AF12D1}" type="slidenum">
              <a:rPr lang="zh-CN" altLang="en-US" smtClean="0"/>
              <a:t>‹#›</a:t>
            </a:fld>
            <a:endParaRPr lang="zh-CN" altLang="en-US"/>
          </a:p>
        </p:txBody>
      </p:sp>
    </p:spTree>
    <p:extLst>
      <p:ext uri="{BB962C8B-B14F-4D97-AF65-F5344CB8AC3E}">
        <p14:creationId xmlns:p14="http://schemas.microsoft.com/office/powerpoint/2010/main" val="425855006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42704B48-134A-4F16-9023-649259098302}" type="datetimeFigureOut">
              <a:rPr lang="zh-CN" altLang="en-US" smtClean="0"/>
              <a:t>2018/9/6</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B77BF6A9-23BC-4A30-AD0A-C0FD3989B14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4676775"/>
            <a:ext cx="9144000" cy="2183818"/>
          </a:xfrm>
          <a:prstGeom prst="rect">
            <a:avLst/>
          </a:prstGeom>
        </p:spPr>
      </p:pic>
      <p:grpSp>
        <p:nvGrpSpPr>
          <p:cNvPr id="29" name="组合 28"/>
          <p:cNvGrpSpPr/>
          <p:nvPr userDrawn="1"/>
        </p:nvGrpSpPr>
        <p:grpSpPr>
          <a:xfrm>
            <a:off x="460216" y="380999"/>
            <a:ext cx="1231773" cy="1151527"/>
            <a:chOff x="245533" y="203200"/>
            <a:chExt cx="1092200" cy="1092200"/>
          </a:xfrm>
        </p:grpSpPr>
        <p:pic>
          <p:nvPicPr>
            <p:cNvPr id="23" name="图片 2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5533" y="203200"/>
              <a:ext cx="1092200" cy="1092200"/>
            </a:xfrm>
            <a:prstGeom prst="rect">
              <a:avLst/>
            </a:prstGeom>
          </p:spPr>
        </p:pic>
        <p:sp>
          <p:nvSpPr>
            <p:cNvPr id="25" name="椭圆 24"/>
            <p:cNvSpPr/>
            <p:nvPr userDrawn="1"/>
          </p:nvSpPr>
          <p:spPr>
            <a:xfrm>
              <a:off x="464926" y="422593"/>
              <a:ext cx="653415" cy="6534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1"/>
          <p:cNvSpPr>
            <a:spLocks noGrp="1"/>
          </p:cNvSpPr>
          <p:nvPr>
            <p:ph type="ctrTitle" hasCustomPrompt="1"/>
          </p:nvPr>
        </p:nvSpPr>
        <p:spPr>
          <a:xfrm>
            <a:off x="588264" y="2618714"/>
            <a:ext cx="7772400" cy="936711"/>
          </a:xfrm>
          <a:noFill/>
        </p:spPr>
        <p:txBody>
          <a:bodyPr anchor="ctr">
            <a:noAutofit/>
          </a:bodyPr>
          <a:lstStyle>
            <a:lvl1pPr algn="ctr">
              <a:defRPr sz="5400" b="1">
                <a:solidFill>
                  <a:srgbClr val="277B9C"/>
                </a:solidFill>
                <a:effectLst/>
              </a:defRPr>
            </a:lvl1pPr>
          </a:lstStyle>
          <a:p>
            <a:r>
              <a:rPr lang="zh-CN" altLang="en-US" dirty="0" smtClean="0"/>
              <a:t>感谢各位专家指导！</a:t>
            </a:r>
            <a:endParaRPr lang="en-US" dirty="0"/>
          </a:p>
        </p:txBody>
      </p:sp>
      <p:pic>
        <p:nvPicPr>
          <p:cNvPr id="24" name="图片 23"/>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683607" y="576286"/>
            <a:ext cx="760953" cy="760953"/>
          </a:xfrm>
          <a:prstGeom prst="ellipse">
            <a:avLst/>
          </a:prstGeom>
        </p:spPr>
      </p:pic>
    </p:spTree>
    <p:extLst>
      <p:ext uri="{BB962C8B-B14F-4D97-AF65-F5344CB8AC3E}">
        <p14:creationId xmlns:p14="http://schemas.microsoft.com/office/powerpoint/2010/main" val="3085582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42704B48-134A-4F16-9023-649259098302}"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7BF6A9-23BC-4A30-AD0A-C0FD3989B14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0EAB0777-4C60-462E-A92C-CDAFD498799C}" type="datetimeFigureOut">
              <a:rPr lang="en-US" smtClean="0"/>
              <a:t>9/6/2018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t>9/6/2018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0EAB0777-4C60-462E-A92C-CDAFD498799C}" type="datetimeFigureOut">
              <a:rPr lang="en-US" smtClean="0"/>
              <a:t>9/6/2018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0EAB0777-4C60-462E-A92C-CDAFD498799C}" type="datetimeFigureOut">
              <a:rPr lang="en-US" smtClean="0"/>
              <a:t>9/6/2018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B0777-4C60-462E-A92C-CDAFD498799C}" type="datetimeFigureOut">
              <a:rPr lang="en-US" smtClean="0"/>
              <a:t>9/6/2018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t>9/6/2018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0EAB0777-4C60-462E-A92C-CDAFD498799C}" type="datetimeFigureOut">
              <a:rPr lang="en-US" smtClean="0"/>
              <a:t>9/6/2018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9DE6EB8-52AB-45EA-A660-3E1EBFA72987}"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EAB0777-4C60-462E-A92C-CDAFD498799C}" type="datetimeFigureOut">
              <a:rPr lang="en-US" smtClean="0"/>
              <a:t>9/6/2018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DE6EB8-52AB-45EA-A660-3E1EBFA72987}"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03848" y="1844824"/>
            <a:ext cx="184731" cy="369332"/>
          </a:xfrm>
          <a:prstGeom prst="rect">
            <a:avLst/>
          </a:prstGeom>
        </p:spPr>
        <p:txBody>
          <a:bodyPr wrap="none">
            <a:spAutoFit/>
          </a:bodyPr>
          <a:lstStyle/>
          <a:p>
            <a:endParaRPr lang="zh-CN" altLang="zh-CN" dirty="0"/>
          </a:p>
        </p:txBody>
      </p:sp>
      <p:pic>
        <p:nvPicPr>
          <p:cNvPr id="3" name="Picture 5" descr="BJ_0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600"/>
            <a:ext cx="9144000" cy="682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835696" y="1506270"/>
            <a:ext cx="5105885" cy="707886"/>
          </a:xfrm>
          <a:prstGeom prst="rect">
            <a:avLst/>
          </a:prstGeom>
        </p:spPr>
        <p:txBody>
          <a:bodyPr wrap="none">
            <a:spAutoFit/>
          </a:bodyPr>
          <a:lstStyle/>
          <a:p>
            <a:r>
              <a:rPr lang="en-US" altLang="zh-CN" sz="4000" dirty="0" smtClean="0">
                <a:solidFill>
                  <a:srgbClr val="FF0000"/>
                </a:solidFill>
                <a:latin typeface="华文行楷" panose="02010800040101010101" pitchFamily="2" charset="-122"/>
                <a:ea typeface="华文行楷" panose="02010800040101010101" pitchFamily="2" charset="-122"/>
              </a:rPr>
              <a:t>2018</a:t>
            </a:r>
            <a:r>
              <a:rPr lang="zh-CN" altLang="en-US" sz="4000" dirty="0" smtClean="0">
                <a:solidFill>
                  <a:srgbClr val="FF0000"/>
                </a:solidFill>
                <a:latin typeface="华文行楷" panose="02010800040101010101" pitchFamily="2" charset="-122"/>
                <a:ea typeface="华文行楷" panose="02010800040101010101" pitchFamily="2" charset="-122"/>
              </a:rPr>
              <a:t>年下半年工作汇报</a:t>
            </a:r>
            <a:endParaRPr lang="zh-CN" altLang="zh-CN" sz="4000" dirty="0">
              <a:solidFill>
                <a:srgbClr val="FF0000"/>
              </a:solidFill>
              <a:latin typeface="华文行楷" panose="02010800040101010101" pitchFamily="2" charset="-122"/>
              <a:ea typeface="华文行楷" panose="02010800040101010101" pitchFamily="2" charset="-122"/>
            </a:endParaRPr>
          </a:p>
        </p:txBody>
      </p:sp>
      <p:sp>
        <p:nvSpPr>
          <p:cNvPr id="4" name="TextBox 3"/>
          <p:cNvSpPr txBox="1"/>
          <p:nvPr/>
        </p:nvSpPr>
        <p:spPr>
          <a:xfrm>
            <a:off x="5516119" y="3456582"/>
            <a:ext cx="1980029" cy="1384995"/>
          </a:xfrm>
          <a:prstGeom prst="rect">
            <a:avLst/>
          </a:prstGeom>
          <a:noFill/>
        </p:spPr>
        <p:txBody>
          <a:bodyPr wrap="none" rtlCol="0">
            <a:spAutoFit/>
          </a:bodyPr>
          <a:lstStyle/>
          <a:p>
            <a:pPr algn="ctr"/>
            <a:r>
              <a:rPr lang="zh-CN" altLang="en-US" sz="2800" dirty="0" smtClean="0">
                <a:solidFill>
                  <a:srgbClr val="0000FF"/>
                </a:solidFill>
                <a:latin typeface="黑体" panose="02010609060101010101" pitchFamily="49" charset="-122"/>
                <a:ea typeface="黑体" panose="02010609060101010101" pitchFamily="49" charset="-122"/>
              </a:rPr>
              <a:t>教育学院</a:t>
            </a:r>
            <a:endParaRPr lang="en-US" altLang="zh-CN" sz="2800" dirty="0" smtClean="0">
              <a:solidFill>
                <a:srgbClr val="0000FF"/>
              </a:solidFill>
              <a:latin typeface="黑体" panose="02010609060101010101" pitchFamily="49" charset="-122"/>
              <a:ea typeface="黑体" panose="02010609060101010101" pitchFamily="49" charset="-122"/>
            </a:endParaRPr>
          </a:p>
          <a:p>
            <a:endParaRPr lang="en-US" altLang="zh-CN" sz="2800" dirty="0" smtClean="0">
              <a:solidFill>
                <a:srgbClr val="0000FF"/>
              </a:solidFill>
              <a:latin typeface="黑体" panose="02010609060101010101" pitchFamily="49" charset="-122"/>
              <a:ea typeface="黑体" panose="02010609060101010101" pitchFamily="49" charset="-122"/>
            </a:endParaRPr>
          </a:p>
          <a:p>
            <a:r>
              <a:rPr lang="en-US" altLang="zh-CN" sz="2800" dirty="0" smtClean="0">
                <a:solidFill>
                  <a:srgbClr val="0000FF"/>
                </a:solidFill>
                <a:latin typeface="黑体" panose="02010609060101010101" pitchFamily="49" charset="-122"/>
                <a:ea typeface="黑体" panose="02010609060101010101" pitchFamily="49" charset="-122"/>
              </a:rPr>
              <a:t>2018.09.07</a:t>
            </a:r>
            <a:endParaRPr lang="zh-CN" altLang="en-US" sz="2800" dirty="0">
              <a:solidFill>
                <a:srgbClr val="0000FF"/>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0405243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27784" y="386794"/>
            <a:ext cx="3416320" cy="523220"/>
          </a:xfrm>
          <a:prstGeom prst="rect">
            <a:avLst/>
          </a:prstGeom>
        </p:spPr>
        <p:txBody>
          <a:bodyPr wrap="none">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a:t>
            </a:r>
            <a:r>
              <a:rPr lang="zh-CN" altLang="zh-CN" sz="2800" dirty="0" smtClean="0">
                <a:solidFill>
                  <a:srgbClr val="FF0000"/>
                </a:solidFill>
                <a:latin typeface="华文行楷" panose="02010800040101010101" pitchFamily="2" charset="-122"/>
                <a:ea typeface="华文行楷" panose="02010800040101010101" pitchFamily="2" charset="-122"/>
              </a:rPr>
              <a:t>二</a:t>
            </a:r>
            <a:r>
              <a:rPr lang="zh-CN" altLang="en-US" sz="2800" dirty="0" smtClean="0">
                <a:solidFill>
                  <a:srgbClr val="FF0000"/>
                </a:solidFill>
                <a:latin typeface="华文行楷" panose="02010800040101010101" pitchFamily="2" charset="-122"/>
                <a:ea typeface="华文行楷" panose="02010800040101010101" pitchFamily="2" charset="-122"/>
              </a:rPr>
              <a:t>）重点</a:t>
            </a:r>
            <a:r>
              <a:rPr lang="zh-CN" altLang="zh-CN" sz="2800" dirty="0" smtClean="0">
                <a:solidFill>
                  <a:srgbClr val="FF0000"/>
                </a:solidFill>
                <a:latin typeface="华文行楷" panose="02010800040101010101" pitchFamily="2" charset="-122"/>
                <a:ea typeface="华文行楷" panose="02010800040101010101" pitchFamily="2" charset="-122"/>
              </a:rPr>
              <a:t>发展</a:t>
            </a:r>
            <a:r>
              <a:rPr lang="zh-CN" altLang="en-US" sz="2800" dirty="0" smtClean="0">
                <a:solidFill>
                  <a:srgbClr val="FF0000"/>
                </a:solidFill>
                <a:latin typeface="华文行楷" panose="02010800040101010101" pitchFamily="2" charset="-122"/>
                <a:ea typeface="华文行楷" panose="02010800040101010101" pitchFamily="2" charset="-122"/>
              </a:rPr>
              <a:t>领域</a:t>
            </a:r>
            <a:endParaRPr lang="zh-CN" altLang="zh-CN" sz="2800" dirty="0">
              <a:solidFill>
                <a:srgbClr val="FF0000"/>
              </a:solidFill>
              <a:latin typeface="华文行楷" panose="02010800040101010101" pitchFamily="2" charset="-122"/>
              <a:ea typeface="华文行楷" panose="02010800040101010101" pitchFamily="2" charset="-122"/>
            </a:endParaRPr>
          </a:p>
        </p:txBody>
      </p:sp>
      <p:sp>
        <p:nvSpPr>
          <p:cNvPr id="3" name="TextBox 2"/>
          <p:cNvSpPr txBox="1"/>
          <p:nvPr/>
        </p:nvSpPr>
        <p:spPr>
          <a:xfrm>
            <a:off x="899592" y="1268760"/>
            <a:ext cx="3228769" cy="3970318"/>
          </a:xfrm>
          <a:prstGeom prst="rect">
            <a:avLst/>
          </a:prstGeom>
          <a:noFill/>
        </p:spPr>
        <p:txBody>
          <a:bodyPr wrap="none" rtlCol="0">
            <a:spAutoFit/>
          </a:bodyPr>
          <a:lstStyle/>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国际与比较教育</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教师教育</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德育</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教育督导</a:t>
            </a:r>
            <a:endParaRPr lang="en-US" altLang="zh-CN" sz="2400" dirty="0" smtClean="0">
              <a:latin typeface="黑体" panose="02010609060101010101" pitchFamily="49" charset="-122"/>
              <a:ea typeface="黑体" panose="02010609060101010101" pitchFamily="49" charset="-122"/>
            </a:endParaRPr>
          </a:p>
          <a:p>
            <a:pPr>
              <a:lnSpc>
                <a:spcPct val="150000"/>
              </a:lnSpc>
            </a:pPr>
            <a:endParaRPr lang="en-US" altLang="zh-CN" sz="2400" dirty="0" smtClean="0">
              <a:solidFill>
                <a:srgbClr val="FF0000"/>
              </a:solidFill>
              <a:latin typeface="黑体" panose="02010609060101010101" pitchFamily="49" charset="-122"/>
              <a:ea typeface="黑体" panose="02010609060101010101" pitchFamily="49" charset="-122"/>
              <a:sym typeface="Wingdings"/>
            </a:endParaRPr>
          </a:p>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职业生涯教育</a:t>
            </a:r>
            <a:endParaRPr lang="en-US" altLang="zh-CN" sz="2400" dirty="0" smtClean="0">
              <a:latin typeface="黑体" panose="02010609060101010101" pitchFamily="49" charset="-122"/>
              <a:ea typeface="黑体" panose="02010609060101010101" pitchFamily="49" charset="-122"/>
            </a:endParaRPr>
          </a:p>
          <a:p>
            <a:pPr>
              <a:lnSpc>
                <a:spcPct val="150000"/>
              </a:lnSpc>
            </a:pPr>
            <a:r>
              <a:rPr lang="zh-CN" altLang="en-US" sz="2400" dirty="0" smtClean="0">
                <a:solidFill>
                  <a:srgbClr val="FF0000"/>
                </a:solidFill>
                <a:latin typeface="黑体" panose="02010609060101010101" pitchFamily="49" charset="-122"/>
                <a:ea typeface="黑体" panose="02010609060101010101" pitchFamily="49" charset="-122"/>
                <a:sym typeface="Wingdings"/>
              </a:rPr>
              <a:t></a:t>
            </a:r>
            <a:r>
              <a:rPr lang="zh-CN" altLang="en-US" sz="2400" dirty="0" smtClean="0">
                <a:latin typeface="黑体" panose="02010609060101010101" pitchFamily="49" charset="-122"/>
                <a:ea typeface="黑体" panose="02010609060101010101" pitchFamily="49" charset="-122"/>
              </a:rPr>
              <a:t>学习科学与人工智能</a:t>
            </a:r>
            <a:endParaRPr lang="zh-CN" altLang="en-US" sz="2400" dirty="0">
              <a:latin typeface="黑体" panose="02010609060101010101" pitchFamily="49" charset="-122"/>
              <a:ea typeface="黑体" panose="02010609060101010101" pitchFamily="49" charset="-122"/>
            </a:endParaRPr>
          </a:p>
        </p:txBody>
      </p:sp>
      <p:sp>
        <p:nvSpPr>
          <p:cNvPr id="5" name="右大括号 4"/>
          <p:cNvSpPr/>
          <p:nvPr/>
        </p:nvSpPr>
        <p:spPr>
          <a:xfrm>
            <a:off x="3779912" y="1556792"/>
            <a:ext cx="1296144" cy="1800200"/>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p>
        </p:txBody>
      </p:sp>
      <p:sp>
        <p:nvSpPr>
          <p:cNvPr id="6" name="TextBox 5"/>
          <p:cNvSpPr txBox="1"/>
          <p:nvPr/>
        </p:nvSpPr>
        <p:spPr>
          <a:xfrm>
            <a:off x="5076056" y="2226058"/>
            <a:ext cx="2031325" cy="461665"/>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sz="2400" dirty="0" smtClean="0"/>
              <a:t>以教育学为主</a:t>
            </a:r>
            <a:endParaRPr lang="zh-CN" altLang="en-US" sz="2400" dirty="0"/>
          </a:p>
        </p:txBody>
      </p:sp>
      <p:sp>
        <p:nvSpPr>
          <p:cNvPr id="7" name="右大括号 6"/>
          <p:cNvSpPr/>
          <p:nvPr/>
        </p:nvSpPr>
        <p:spPr>
          <a:xfrm>
            <a:off x="4156407" y="4168087"/>
            <a:ext cx="1296144" cy="884928"/>
          </a:xfrm>
          <a:prstGeom prst="rightBrace">
            <a:avLst>
              <a:gd name="adj1" fmla="val 8333"/>
              <a:gd name="adj2" fmla="val 46145"/>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p>
        </p:txBody>
      </p:sp>
      <p:sp>
        <p:nvSpPr>
          <p:cNvPr id="8" name="TextBox 7"/>
          <p:cNvSpPr txBox="1"/>
          <p:nvPr/>
        </p:nvSpPr>
        <p:spPr>
          <a:xfrm>
            <a:off x="5072411" y="4410496"/>
            <a:ext cx="3775393" cy="400110"/>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zh-CN" altLang="en-US" sz="2000" dirty="0"/>
              <a:t>协同</a:t>
            </a:r>
            <a:r>
              <a:rPr lang="zh-CN" altLang="en-US" sz="2000" dirty="0" smtClean="0"/>
              <a:t>教育学、心理学和其他学科</a:t>
            </a:r>
            <a:endParaRPr lang="zh-CN" altLang="en-US" sz="2000" dirty="0"/>
          </a:p>
        </p:txBody>
      </p:sp>
    </p:spTree>
    <p:extLst>
      <p:ext uri="{BB962C8B-B14F-4D97-AF65-F5344CB8AC3E}">
        <p14:creationId xmlns:p14="http://schemas.microsoft.com/office/powerpoint/2010/main" val="2130126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74459906"/>
              </p:ext>
            </p:extLst>
          </p:nvPr>
        </p:nvGraphicFramePr>
        <p:xfrm>
          <a:off x="323528" y="548680"/>
          <a:ext cx="8568952" cy="5990456"/>
        </p:xfrm>
        <a:graphic>
          <a:graphicData uri="http://schemas.openxmlformats.org/drawingml/2006/table">
            <a:tbl>
              <a:tblPr firstRow="1" bandRow="1">
                <a:tableStyleId>{00A15C55-8517-42AA-B614-E9B94910E393}</a:tableStyleId>
              </a:tblPr>
              <a:tblGrid>
                <a:gridCol w="2376264"/>
                <a:gridCol w="6192688"/>
              </a:tblGrid>
              <a:tr h="504056">
                <a:tc>
                  <a:txBody>
                    <a:bodyPr/>
                    <a:lstStyle/>
                    <a:p>
                      <a:pPr marL="0" algn="ctr" rtl="0" eaLnBrk="1" latinLnBrk="0" hangingPunct="1"/>
                      <a:r>
                        <a:rPr kumimoji="0" lang="zh-CN" altLang="en-US" sz="2400" b="1" kern="1200" dirty="0" smtClean="0">
                          <a:solidFill>
                            <a:schemeClr val="lt1"/>
                          </a:solidFill>
                          <a:latin typeface="+mn-lt"/>
                          <a:ea typeface="+mn-ea"/>
                          <a:cs typeface="+mn-cs"/>
                        </a:rPr>
                        <a:t>重点发展领域</a:t>
                      </a:r>
                      <a:endParaRPr kumimoji="0" lang="zh-CN" altLang="en-US" sz="2400" b="1" kern="1200" dirty="0">
                        <a:solidFill>
                          <a:schemeClr val="lt1"/>
                        </a:solidFill>
                        <a:latin typeface="+mn-lt"/>
                        <a:ea typeface="+mn-ea"/>
                        <a:cs typeface="+mn-cs"/>
                      </a:endParaRPr>
                    </a:p>
                  </a:txBody>
                  <a:tcPr/>
                </a:tc>
                <a:tc>
                  <a:txBody>
                    <a:bodyPr/>
                    <a:lstStyle/>
                    <a:p>
                      <a:pPr marL="0" algn="ctr" rtl="0" eaLnBrk="1" latinLnBrk="0" hangingPunct="1"/>
                      <a:r>
                        <a:rPr kumimoji="0" lang="zh-CN" altLang="en-US" sz="2400" b="1" kern="1200" dirty="0" smtClean="0">
                          <a:solidFill>
                            <a:schemeClr val="lt1"/>
                          </a:solidFill>
                          <a:latin typeface="+mn-lt"/>
                          <a:ea typeface="+mn-ea"/>
                          <a:cs typeface="+mn-cs"/>
                        </a:rPr>
                        <a:t>研究主题</a:t>
                      </a:r>
                      <a:endParaRPr kumimoji="0" lang="zh-CN" altLang="en-US" sz="2400" b="1" kern="1200" dirty="0">
                        <a:solidFill>
                          <a:schemeClr val="lt1"/>
                        </a:solidFill>
                        <a:latin typeface="+mn-lt"/>
                        <a:ea typeface="+mn-ea"/>
                        <a:cs typeface="+mn-cs"/>
                      </a:endParaRPr>
                    </a:p>
                  </a:txBody>
                  <a:tcPr/>
                </a:tc>
              </a:tr>
              <a:tr h="711079">
                <a:tc>
                  <a:txBody>
                    <a:bodyPr/>
                    <a:lstStyle/>
                    <a:p>
                      <a:pPr algn="ctr"/>
                      <a:endParaRPr lang="en-US" altLang="zh-CN" sz="2400" dirty="0" smtClean="0">
                        <a:solidFill>
                          <a:srgbClr val="0000FF"/>
                        </a:solidFill>
                        <a:latin typeface="黑体" panose="02010609060101010101" pitchFamily="49" charset="-122"/>
                        <a:ea typeface="黑体" panose="02010609060101010101" pitchFamily="49" charset="-122"/>
                      </a:endParaRPr>
                    </a:p>
                    <a:p>
                      <a:pPr algn="ctr"/>
                      <a:r>
                        <a:rPr lang="zh-CN" altLang="en-US" sz="2400" dirty="0" smtClean="0">
                          <a:solidFill>
                            <a:srgbClr val="0000FF"/>
                          </a:solidFill>
                          <a:latin typeface="黑体" panose="02010609060101010101" pitchFamily="49" charset="-122"/>
                          <a:ea typeface="黑体" panose="02010609060101010101" pitchFamily="49" charset="-122"/>
                        </a:rPr>
                        <a:t>国际与比较教育</a:t>
                      </a:r>
                      <a:endParaRPr lang="zh-CN" altLang="en-US" sz="2400" dirty="0">
                        <a:solidFill>
                          <a:srgbClr val="0000FF"/>
                        </a:solidFill>
                        <a:latin typeface="黑体" panose="02010609060101010101" pitchFamily="49" charset="-122"/>
                        <a:ea typeface="黑体" panose="02010609060101010101" pitchFamily="49" charset="-122"/>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基于实证的中国基础教育学科教学特色国际比较研究</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国际组织人才培养与选送研究</a:t>
                      </a:r>
                    </a:p>
                    <a:p>
                      <a:pPr>
                        <a:lnSpc>
                          <a:spcPct val="150000"/>
                        </a:lnSpc>
                      </a:pPr>
                      <a:r>
                        <a:rPr kumimoji="0" lang="zh-CN" altLang="zh-CN" sz="1600" kern="1200" dirty="0" smtClean="0">
                          <a:effectLst/>
                        </a:rPr>
                        <a:t>开展“一带一路”战略构想与我国教育国际交流与合作研究</a:t>
                      </a:r>
                      <a:r>
                        <a:rPr kumimoji="0" lang="zh-CN" altLang="en-US" sz="1600" kern="1200" dirty="0" smtClean="0">
                          <a:effectLst/>
                        </a:rPr>
                        <a:t>等</a:t>
                      </a:r>
                      <a:endParaRPr lang="zh-CN" altLang="en-US" sz="1600" dirty="0"/>
                    </a:p>
                  </a:txBody>
                  <a:tcPr/>
                </a:tc>
              </a:tr>
              <a:tr h="711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0" lang="zh-CN" altLang="zh-CN" sz="2400" kern="1200" dirty="0" smtClean="0">
                          <a:solidFill>
                            <a:srgbClr val="0000FF"/>
                          </a:solidFill>
                          <a:latin typeface="黑体" panose="02010609060101010101" pitchFamily="49" charset="-122"/>
                          <a:ea typeface="黑体" panose="02010609060101010101" pitchFamily="49" charset="-122"/>
                        </a:rPr>
                        <a:t>教师教育</a:t>
                      </a:r>
                    </a:p>
                    <a:p>
                      <a:pPr algn="ctr"/>
                      <a:endParaRPr lang="zh-CN" altLang="en-US" sz="2400" dirty="0">
                        <a:solidFill>
                          <a:srgbClr val="0000FF"/>
                        </a:solidFill>
                        <a:latin typeface="黑体" panose="02010609060101010101" pitchFamily="49" charset="-122"/>
                        <a:ea typeface="黑体" panose="02010609060101010101" pitchFamily="49" charset="-122"/>
                      </a:endParaRPr>
                    </a:p>
                  </a:txBody>
                  <a:tcPr/>
                </a:tc>
                <a:tc>
                  <a:txBody>
                    <a:bodyPr/>
                    <a:lstStyle/>
                    <a:p>
                      <a:pPr marL="0" algn="l" rtl="0" eaLnBrk="1" latinLnBrk="0" hangingPunct="1">
                        <a:lnSpc>
                          <a:spcPct val="150000"/>
                        </a:lnSpc>
                      </a:pPr>
                      <a:r>
                        <a:rPr kumimoji="0" lang="zh-CN" altLang="en-US" sz="1600" kern="1200" dirty="0" smtClean="0">
                          <a:effectLst/>
                        </a:rPr>
                        <a:t>联合国教科文组织“教师教育中心”建设</a:t>
                      </a:r>
                      <a:endParaRPr kumimoji="0" lang="en-US" altLang="zh-CN" sz="1600" kern="1200" dirty="0" smtClean="0">
                        <a:effectLst/>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基于国际大型调查数据的基础教育国际比较</a:t>
                      </a:r>
                      <a:r>
                        <a:rPr kumimoji="0" lang="zh-CN" altLang="en-US" sz="1600" kern="1200" dirty="0" smtClean="0">
                          <a:effectLst/>
                        </a:rPr>
                        <a:t>（</a:t>
                      </a:r>
                      <a:r>
                        <a:rPr kumimoji="0" lang="en-US" altLang="zh-CN" sz="1600" kern="1200" dirty="0" smtClean="0">
                          <a:effectLst/>
                        </a:rPr>
                        <a:t>PISA, TALIS</a:t>
                      </a:r>
                      <a:r>
                        <a:rPr kumimoji="0" lang="zh-CN" altLang="en-US" sz="1600" kern="1200" dirty="0" smtClean="0">
                          <a:effectLst/>
                        </a:rPr>
                        <a:t>）</a:t>
                      </a:r>
                      <a:endParaRPr kumimoji="0" lang="zh-CN" altLang="zh-CN" sz="1600" kern="1200" dirty="0" smtClean="0">
                        <a:effectLst/>
                      </a:endParaRP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中小学教师专业发展指标体系研究</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语文、数学教师教、研一体化培养研究</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面向教育国际化的卓越学前、小学教师培养</a:t>
                      </a:r>
                      <a:endParaRPr kumimoji="0" lang="zh-CN" altLang="en-US" sz="1600" b="1" kern="1200" dirty="0">
                        <a:solidFill>
                          <a:schemeClr val="dk1"/>
                        </a:solidFill>
                        <a:effectLst/>
                        <a:latin typeface="+mn-lt"/>
                        <a:ea typeface="+mn-ea"/>
                        <a:cs typeface="+mn-cs"/>
                      </a:endParaRPr>
                    </a:p>
                  </a:txBody>
                  <a:tcPr/>
                </a:tc>
              </a:tr>
              <a:tr h="711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0" lang="zh-CN" altLang="en-US" sz="2400" kern="1200" dirty="0" smtClean="0">
                          <a:solidFill>
                            <a:srgbClr val="0000FF"/>
                          </a:solidFill>
                          <a:latin typeface="黑体" panose="02010609060101010101" pitchFamily="49" charset="-122"/>
                          <a:ea typeface="黑体" panose="02010609060101010101" pitchFamily="49" charset="-122"/>
                        </a:rPr>
                        <a:t>德育</a:t>
                      </a:r>
                      <a:endParaRPr kumimoji="0" lang="zh-CN" altLang="en-US" sz="2400" kern="1200" dirty="0">
                        <a:solidFill>
                          <a:srgbClr val="0000FF"/>
                        </a:solidFill>
                        <a:latin typeface="黑体" panose="02010609060101010101" pitchFamily="49" charset="-122"/>
                        <a:ea typeface="黑体" panose="02010609060101010101" pitchFamily="49" charset="-122"/>
                        <a:cs typeface="+mn-cs"/>
                      </a:endParaRPr>
                    </a:p>
                  </a:txBody>
                  <a:tcPr/>
                </a:tc>
                <a:tc>
                  <a:txBody>
                    <a:bodyPr/>
                    <a:lstStyle/>
                    <a:p>
                      <a:pPr>
                        <a:lnSpc>
                          <a:spcPct val="150000"/>
                        </a:lnSpc>
                      </a:pPr>
                      <a:r>
                        <a:rPr kumimoji="0" lang="zh-CN" altLang="zh-CN" sz="1600" kern="1200" dirty="0" smtClean="0">
                          <a:effectLst/>
                        </a:rPr>
                        <a:t>大中小德育课程一体化建设研究</a:t>
                      </a:r>
                      <a:endParaRPr kumimoji="0" lang="en-US" altLang="zh-CN" sz="1600" kern="1200" dirty="0" smtClean="0">
                        <a:effectLst/>
                      </a:endParaRPr>
                    </a:p>
                    <a:p>
                      <a:pPr>
                        <a:lnSpc>
                          <a:spcPct val="150000"/>
                        </a:lnSpc>
                      </a:pPr>
                      <a:r>
                        <a:rPr kumimoji="0" lang="zh-CN" altLang="zh-CN" sz="1600" kern="1200" dirty="0" smtClean="0">
                          <a:effectLst/>
                        </a:rPr>
                        <a:t>大中小学德育一体化课程教材规划研究</a:t>
                      </a:r>
                      <a:endParaRPr kumimoji="0" lang="en-US" altLang="zh-CN" sz="1600" kern="1200" dirty="0" smtClean="0">
                        <a:effectLst/>
                      </a:endParaRPr>
                    </a:p>
                    <a:p>
                      <a:pPr>
                        <a:lnSpc>
                          <a:spcPct val="150000"/>
                        </a:lnSpc>
                      </a:pPr>
                      <a:r>
                        <a:rPr kumimoji="0" lang="zh-CN" altLang="zh-CN" sz="1600" kern="1200" dirty="0" smtClean="0">
                          <a:effectLst/>
                        </a:rPr>
                        <a:t>社会主义核心价值观融入大中小学德育课程的长效机制</a:t>
                      </a:r>
                      <a:endParaRPr kumimoji="0" lang="zh-CN" altLang="en-US" sz="1600" b="1" kern="1200" dirty="0">
                        <a:solidFill>
                          <a:schemeClr val="dk1"/>
                        </a:solidFill>
                        <a:effectLst/>
                        <a:latin typeface="+mn-lt"/>
                        <a:ea typeface="+mn-ea"/>
                        <a:cs typeface="+mn-cs"/>
                      </a:endParaRPr>
                    </a:p>
                  </a:txBody>
                  <a:tcPr/>
                </a:tc>
              </a:tr>
              <a:tr h="10309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0" lang="zh-CN" altLang="zh-CN" sz="2400" kern="1200" dirty="0" smtClean="0">
                          <a:solidFill>
                            <a:srgbClr val="0000FF"/>
                          </a:solidFill>
                          <a:latin typeface="黑体" panose="02010609060101010101" pitchFamily="49" charset="-122"/>
                          <a:ea typeface="黑体" panose="02010609060101010101" pitchFamily="49" charset="-122"/>
                        </a:rPr>
                        <a:t>教育督导</a:t>
                      </a:r>
                    </a:p>
                    <a:p>
                      <a:pPr marL="0" marR="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kern="1200" dirty="0">
                        <a:solidFill>
                          <a:srgbClr val="0000FF"/>
                        </a:solidFill>
                        <a:latin typeface="黑体" panose="02010609060101010101" pitchFamily="49" charset="-122"/>
                        <a:ea typeface="黑体" panose="02010609060101010101" pitchFamily="49" charset="-122"/>
                        <a:cs typeface="+mn-cs"/>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聚焦教育督导基本理论研究</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提供教育督导决策咨询服务</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effectLst/>
                        </a:rPr>
                        <a:t>开展教育督导标准研究</a:t>
                      </a:r>
                      <a:endParaRPr lang="zh-CN" altLang="en-US" dirty="0"/>
                    </a:p>
                  </a:txBody>
                  <a:tcPr/>
                </a:tc>
              </a:tr>
            </a:tbl>
          </a:graphicData>
        </a:graphic>
      </p:graphicFrame>
    </p:spTree>
    <p:extLst>
      <p:ext uri="{BB962C8B-B14F-4D97-AF65-F5344CB8AC3E}">
        <p14:creationId xmlns:p14="http://schemas.microsoft.com/office/powerpoint/2010/main" val="2151671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256019940"/>
              </p:ext>
            </p:extLst>
          </p:nvPr>
        </p:nvGraphicFramePr>
        <p:xfrm>
          <a:off x="251520" y="1196752"/>
          <a:ext cx="8568952" cy="3566160"/>
        </p:xfrm>
        <a:graphic>
          <a:graphicData uri="http://schemas.openxmlformats.org/drawingml/2006/table">
            <a:tbl>
              <a:tblPr firstRow="1" bandRow="1">
                <a:tableStyleId>{00A15C55-8517-42AA-B614-E9B94910E393}</a:tableStyleId>
              </a:tblPr>
              <a:tblGrid>
                <a:gridCol w="3096344"/>
                <a:gridCol w="5472608"/>
              </a:tblGrid>
              <a:tr h="432048">
                <a:tc>
                  <a:txBody>
                    <a:bodyPr/>
                    <a:lstStyle/>
                    <a:p>
                      <a:pPr algn="ctr"/>
                      <a:r>
                        <a:rPr lang="zh-CN" altLang="en-US" sz="2400" b="1" dirty="0" smtClean="0"/>
                        <a:t>重点发展领域</a:t>
                      </a:r>
                      <a:endParaRPr lang="zh-CN" altLang="en-US" sz="2400" b="1" dirty="0"/>
                    </a:p>
                  </a:txBody>
                  <a:tcPr/>
                </a:tc>
                <a:tc>
                  <a:txBody>
                    <a:bodyPr/>
                    <a:lstStyle/>
                    <a:p>
                      <a:pPr algn="ctr"/>
                      <a:r>
                        <a:rPr lang="zh-CN" altLang="en-US" sz="2400" b="1" dirty="0" smtClean="0"/>
                        <a:t>研究主题</a:t>
                      </a:r>
                      <a:endParaRPr lang="zh-CN" altLang="en-US" sz="2400" b="1" dirty="0"/>
                    </a:p>
                  </a:txBody>
                  <a:tcPr/>
                </a:tc>
              </a:tr>
              <a:tr h="711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0" lang="zh-CN" altLang="zh-CN" sz="2400" kern="1200" dirty="0" smtClean="0">
                          <a:solidFill>
                            <a:srgbClr val="0000FF"/>
                          </a:solidFill>
                          <a:latin typeface="黑体" panose="02010609060101010101" pitchFamily="49" charset="-122"/>
                          <a:ea typeface="黑体" panose="02010609060101010101" pitchFamily="49" charset="-122"/>
                          <a:cs typeface="+mn-cs"/>
                        </a:rPr>
                        <a:t>职业生涯教育</a:t>
                      </a:r>
                      <a:endParaRPr kumimoji="0" lang="en-US" altLang="zh-CN" sz="2400" kern="1200" dirty="0" smtClean="0">
                        <a:solidFill>
                          <a:srgbClr val="0000FF"/>
                        </a:solidFill>
                        <a:latin typeface="黑体" panose="02010609060101010101" pitchFamily="49" charset="-122"/>
                        <a:ea typeface="黑体" panose="02010609060101010101" pitchFamily="49" charset="-122"/>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kern="1200" dirty="0">
                        <a:solidFill>
                          <a:srgbClr val="0000FF"/>
                        </a:solidFill>
                        <a:latin typeface="黑体" panose="02010609060101010101" pitchFamily="49" charset="-122"/>
                        <a:ea typeface="黑体" panose="02010609060101010101" pitchFamily="49" charset="-122"/>
                        <a:cs typeface="+mn-cs"/>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solidFill>
                            <a:schemeClr val="dk1"/>
                          </a:solidFill>
                          <a:effectLst/>
                          <a:latin typeface="+mn-lt"/>
                          <a:ea typeface="+mn-ea"/>
                          <a:cs typeface="+mn-cs"/>
                        </a:rPr>
                        <a:t>学生职业生涯教育体系建设研究</a:t>
                      </a:r>
                    </a:p>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zh-CN" sz="1600" kern="1200" dirty="0" smtClean="0">
                          <a:solidFill>
                            <a:schemeClr val="dk1"/>
                          </a:solidFill>
                          <a:effectLst/>
                          <a:latin typeface="+mn-lt"/>
                          <a:ea typeface="+mn-ea"/>
                          <a:cs typeface="+mn-cs"/>
                        </a:rPr>
                        <a:t>职业生涯教育期刊建设</a:t>
                      </a:r>
                      <a:endParaRPr kumimoji="0" lang="zh-CN" altLang="en-US" sz="1600" kern="1200" dirty="0">
                        <a:solidFill>
                          <a:schemeClr val="dk1"/>
                        </a:solidFill>
                        <a:effectLst/>
                        <a:latin typeface="+mn-lt"/>
                        <a:ea typeface="+mn-ea"/>
                        <a:cs typeface="+mn-cs"/>
                      </a:endParaRPr>
                    </a:p>
                  </a:txBody>
                  <a:tcPr/>
                </a:tc>
              </a:tr>
              <a:tr h="7110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altLang="zh-CN" sz="2400" kern="1200" dirty="0" smtClean="0">
                        <a:solidFill>
                          <a:srgbClr val="0000FF"/>
                        </a:solidFill>
                        <a:latin typeface="黑体" panose="02010609060101010101" pitchFamily="49" charset="-122"/>
                        <a:ea typeface="黑体" panose="02010609060101010101" pitchFamily="49" charset="-122"/>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0" lang="zh-CN" altLang="en-US" sz="2400" kern="1200" dirty="0" smtClean="0">
                          <a:solidFill>
                            <a:srgbClr val="0000FF"/>
                          </a:solidFill>
                          <a:latin typeface="黑体" panose="02010609060101010101" pitchFamily="49" charset="-122"/>
                          <a:ea typeface="黑体" panose="02010609060101010101" pitchFamily="49" charset="-122"/>
                          <a:cs typeface="+mn-cs"/>
                        </a:rPr>
                        <a:t>学习科学与人工智能</a:t>
                      </a:r>
                      <a:endParaRPr kumimoji="0" lang="zh-CN" altLang="en-US" sz="2400" kern="1200" dirty="0">
                        <a:solidFill>
                          <a:srgbClr val="0000FF"/>
                        </a:solidFill>
                        <a:latin typeface="黑体" panose="02010609060101010101" pitchFamily="49" charset="-122"/>
                        <a:ea typeface="黑体" panose="02010609060101010101" pitchFamily="49" charset="-122"/>
                        <a:cs typeface="+mn-cs"/>
                      </a:endParaRPr>
                    </a:p>
                  </a:txBody>
                  <a:tcPr/>
                </a:tc>
                <a:tc>
                  <a:txBody>
                    <a:bodyPr/>
                    <a:lstStyle/>
                    <a:p>
                      <a:pPr marL="0" algn="l" rtl="0" eaLnBrk="1" latinLnBrk="0" hangingPunct="1">
                        <a:lnSpc>
                          <a:spcPct val="150000"/>
                        </a:lnSpc>
                      </a:pPr>
                      <a:r>
                        <a:rPr kumimoji="0" lang="zh-CN" altLang="en-US" sz="1600" kern="1200" dirty="0" smtClean="0">
                          <a:solidFill>
                            <a:schemeClr val="dk1"/>
                          </a:solidFill>
                          <a:effectLst/>
                          <a:latin typeface="+mn-lt"/>
                          <a:ea typeface="+mn-ea"/>
                          <a:cs typeface="+mn-cs"/>
                        </a:rPr>
                        <a:t>认知神经科学</a:t>
                      </a:r>
                      <a:endParaRPr kumimoji="0" lang="en-US" altLang="zh-CN" sz="1600" kern="1200" dirty="0" smtClean="0">
                        <a:solidFill>
                          <a:schemeClr val="dk1"/>
                        </a:solidFill>
                        <a:effectLst/>
                        <a:latin typeface="+mn-lt"/>
                        <a:ea typeface="+mn-ea"/>
                        <a:cs typeface="+mn-cs"/>
                      </a:endParaRPr>
                    </a:p>
                    <a:p>
                      <a:pPr marL="0" algn="l" rtl="0" eaLnBrk="1" latinLnBrk="0" hangingPunct="1">
                        <a:lnSpc>
                          <a:spcPct val="150000"/>
                        </a:lnSpc>
                      </a:pPr>
                      <a:r>
                        <a:rPr kumimoji="0" lang="zh-CN" altLang="en-US" sz="1600" kern="1200" dirty="0" smtClean="0">
                          <a:solidFill>
                            <a:schemeClr val="dk1"/>
                          </a:solidFill>
                          <a:effectLst/>
                          <a:latin typeface="+mn-lt"/>
                          <a:ea typeface="+mn-ea"/>
                          <a:cs typeface="+mn-cs"/>
                        </a:rPr>
                        <a:t>情感神经科学</a:t>
                      </a:r>
                      <a:endParaRPr kumimoji="0" lang="en-US" altLang="zh-CN" sz="1600" kern="1200" dirty="0" smtClean="0">
                        <a:solidFill>
                          <a:schemeClr val="dk1"/>
                        </a:solidFill>
                        <a:effectLst/>
                        <a:latin typeface="+mn-lt"/>
                        <a:ea typeface="+mn-ea"/>
                        <a:cs typeface="+mn-cs"/>
                      </a:endParaRPr>
                    </a:p>
                    <a:p>
                      <a:pPr marL="0" algn="l" rtl="0" eaLnBrk="1" latinLnBrk="0" hangingPunct="1">
                        <a:lnSpc>
                          <a:spcPct val="150000"/>
                        </a:lnSpc>
                      </a:pPr>
                      <a:r>
                        <a:rPr kumimoji="0" lang="zh-CN" altLang="en-US" sz="1600" kern="1200" dirty="0" smtClean="0">
                          <a:solidFill>
                            <a:schemeClr val="dk1"/>
                          </a:solidFill>
                          <a:effectLst/>
                          <a:latin typeface="+mn-lt"/>
                          <a:ea typeface="+mn-ea"/>
                          <a:cs typeface="+mn-cs"/>
                        </a:rPr>
                        <a:t>深度学习</a:t>
                      </a:r>
                      <a:endParaRPr kumimoji="0" lang="en-US" altLang="zh-CN" sz="1600" kern="1200" dirty="0" smtClean="0">
                        <a:solidFill>
                          <a:schemeClr val="dk1"/>
                        </a:solidFill>
                        <a:effectLst/>
                        <a:latin typeface="+mn-lt"/>
                        <a:ea typeface="+mn-ea"/>
                        <a:cs typeface="+mn-cs"/>
                      </a:endParaRPr>
                    </a:p>
                    <a:p>
                      <a:pPr marL="0" algn="l" rtl="0" eaLnBrk="1" latinLnBrk="0" hangingPunct="1">
                        <a:lnSpc>
                          <a:spcPct val="150000"/>
                        </a:lnSpc>
                      </a:pPr>
                      <a:r>
                        <a:rPr kumimoji="0" lang="zh-CN" altLang="en-US" sz="1600" kern="1200" dirty="0" smtClean="0">
                          <a:solidFill>
                            <a:schemeClr val="dk1"/>
                          </a:solidFill>
                          <a:effectLst/>
                          <a:latin typeface="+mn-lt"/>
                          <a:ea typeface="+mn-ea"/>
                          <a:cs typeface="+mn-cs"/>
                        </a:rPr>
                        <a:t>教育大数据（数据库）</a:t>
                      </a:r>
                      <a:endParaRPr kumimoji="0" lang="en-US" altLang="zh-CN" sz="1600" kern="1200" dirty="0" smtClean="0">
                        <a:solidFill>
                          <a:schemeClr val="dk1"/>
                        </a:solidFill>
                        <a:effectLst/>
                        <a:latin typeface="+mn-lt"/>
                        <a:ea typeface="+mn-ea"/>
                        <a:cs typeface="+mn-cs"/>
                      </a:endParaRPr>
                    </a:p>
                    <a:p>
                      <a:pPr marL="0" algn="l" rtl="0" eaLnBrk="1" latinLnBrk="0" hangingPunct="1">
                        <a:lnSpc>
                          <a:spcPct val="150000"/>
                        </a:lnSpc>
                      </a:pPr>
                      <a:r>
                        <a:rPr kumimoji="0" lang="zh-CN" altLang="en-US" sz="1600" kern="1200" dirty="0" smtClean="0">
                          <a:solidFill>
                            <a:schemeClr val="dk1"/>
                          </a:solidFill>
                          <a:effectLst/>
                          <a:latin typeface="+mn-lt"/>
                          <a:ea typeface="+mn-ea"/>
                          <a:cs typeface="+mn-cs"/>
                        </a:rPr>
                        <a:t>信息技术与教育应用</a:t>
                      </a:r>
                      <a:endParaRPr kumimoji="0" lang="zh-CN" altLang="en-US" sz="1600" kern="1200" dirty="0">
                        <a:solidFill>
                          <a:schemeClr val="dk1"/>
                        </a:solidFill>
                        <a:effectLst/>
                        <a:latin typeface="+mn-lt"/>
                        <a:ea typeface="+mn-ea"/>
                        <a:cs typeface="+mn-cs"/>
                      </a:endParaRPr>
                    </a:p>
                  </a:txBody>
                  <a:tcPr/>
                </a:tc>
              </a:tr>
            </a:tbl>
          </a:graphicData>
        </a:graphic>
      </p:graphicFrame>
      <p:pic>
        <p:nvPicPr>
          <p:cNvPr id="1026" name="Picture 2" descr="C:\Users\user\PPT图片集\学校素材\Teacher_Tal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4941168"/>
            <a:ext cx="176098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4352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56974" y="620688"/>
            <a:ext cx="2698175" cy="523220"/>
          </a:xfrm>
          <a:prstGeom prst="rect">
            <a:avLst/>
          </a:prstGeom>
        </p:spPr>
        <p:txBody>
          <a:bodyPr wrap="none">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（三）</a:t>
            </a:r>
            <a:r>
              <a:rPr lang="zh-CN" altLang="zh-CN" sz="2800" dirty="0" smtClean="0">
                <a:solidFill>
                  <a:srgbClr val="FF0000"/>
                </a:solidFill>
                <a:latin typeface="华文行楷" panose="02010800040101010101" pitchFamily="2" charset="-122"/>
                <a:ea typeface="华文行楷" panose="02010800040101010101" pitchFamily="2" charset="-122"/>
              </a:rPr>
              <a:t>发展</a:t>
            </a:r>
            <a:r>
              <a:rPr lang="zh-CN" altLang="zh-CN" sz="2800" dirty="0">
                <a:solidFill>
                  <a:srgbClr val="FF0000"/>
                </a:solidFill>
                <a:latin typeface="华文行楷" panose="02010800040101010101" pitchFamily="2" charset="-122"/>
                <a:ea typeface="华文行楷" panose="02010800040101010101" pitchFamily="2" charset="-122"/>
              </a:rPr>
              <a:t>瓶颈</a:t>
            </a:r>
          </a:p>
        </p:txBody>
      </p:sp>
      <p:sp>
        <p:nvSpPr>
          <p:cNvPr id="3" name="矩形 2"/>
          <p:cNvSpPr/>
          <p:nvPr/>
        </p:nvSpPr>
        <p:spPr>
          <a:xfrm>
            <a:off x="1619672" y="1628800"/>
            <a:ext cx="4572000" cy="3416320"/>
          </a:xfrm>
          <a:prstGeom prst="rect">
            <a:avLst/>
          </a:prstGeom>
        </p:spPr>
        <p:txBody>
          <a:bodyPr>
            <a:spAutoFit/>
          </a:bodyPr>
          <a:lstStyle/>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1</a:t>
            </a:r>
            <a:r>
              <a:rPr lang="zh-CN" altLang="zh-CN" sz="2400" dirty="0">
                <a:solidFill>
                  <a:srgbClr val="0000FF"/>
                </a:solidFill>
                <a:latin typeface="黑体" panose="02010609060101010101" pitchFamily="49" charset="-122"/>
                <a:ea typeface="黑体" panose="02010609060101010101" pitchFamily="49" charset="-122"/>
              </a:rPr>
              <a:t>、学科团队和领军人才不足</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2</a:t>
            </a:r>
            <a:r>
              <a:rPr lang="zh-CN" altLang="zh-CN" sz="2400" dirty="0">
                <a:solidFill>
                  <a:srgbClr val="0000FF"/>
                </a:solidFill>
                <a:latin typeface="黑体" panose="02010609060101010101" pitchFamily="49" charset="-122"/>
                <a:ea typeface="黑体" panose="02010609060101010101" pitchFamily="49" charset="-122"/>
              </a:rPr>
              <a:t>、有影响的标志性成果较少</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3</a:t>
            </a:r>
            <a:r>
              <a:rPr lang="zh-CN" altLang="zh-CN" sz="2400" dirty="0">
                <a:solidFill>
                  <a:srgbClr val="0000FF"/>
                </a:solidFill>
                <a:latin typeface="黑体" panose="02010609060101010101" pitchFamily="49" charset="-122"/>
                <a:ea typeface="黑体" panose="02010609060101010101" pitchFamily="49" charset="-122"/>
              </a:rPr>
              <a:t>、教师人均科研产出率过低</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4</a:t>
            </a:r>
            <a:r>
              <a:rPr lang="zh-CN" altLang="zh-CN" sz="2400" dirty="0">
                <a:solidFill>
                  <a:srgbClr val="0000FF"/>
                </a:solidFill>
                <a:latin typeface="黑体" panose="02010609060101010101" pitchFamily="49" charset="-122"/>
                <a:ea typeface="黑体" panose="02010609060101010101" pitchFamily="49" charset="-122"/>
              </a:rPr>
              <a:t>、研究生导师指导质量不高</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5</a:t>
            </a:r>
            <a:r>
              <a:rPr lang="zh-CN" altLang="zh-CN" sz="2400" dirty="0">
                <a:solidFill>
                  <a:srgbClr val="0000FF"/>
                </a:solidFill>
                <a:latin typeface="黑体" panose="02010609060101010101" pitchFamily="49" charset="-122"/>
                <a:ea typeface="黑体" panose="02010609060101010101" pitchFamily="49" charset="-122"/>
              </a:rPr>
              <a:t>、博士研究生学术贡献不大</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6</a:t>
            </a:r>
            <a:r>
              <a:rPr lang="zh-CN" altLang="zh-CN" sz="2400" dirty="0">
                <a:solidFill>
                  <a:srgbClr val="0000FF"/>
                </a:solidFill>
                <a:latin typeface="黑体" panose="02010609060101010101" pitchFamily="49" charset="-122"/>
                <a:ea typeface="黑体" panose="02010609060101010101" pitchFamily="49" charset="-122"/>
              </a:rPr>
              <a:t>、分配制度需要进一步</a:t>
            </a:r>
            <a:r>
              <a:rPr lang="zh-CN" altLang="zh-CN" sz="2400" dirty="0" smtClean="0">
                <a:solidFill>
                  <a:srgbClr val="0000FF"/>
                </a:solidFill>
                <a:latin typeface="黑体" panose="02010609060101010101" pitchFamily="49" charset="-122"/>
                <a:ea typeface="黑体" panose="02010609060101010101" pitchFamily="49" charset="-122"/>
              </a:rPr>
              <a:t>改革</a:t>
            </a:r>
            <a:endParaRPr lang="zh-CN" altLang="zh-CN" sz="2400" dirty="0">
              <a:solidFill>
                <a:srgbClr val="0000FF"/>
              </a:solidFill>
              <a:latin typeface="黑体" panose="02010609060101010101" pitchFamily="49" charset="-122"/>
              <a:ea typeface="黑体" panose="02010609060101010101" pitchFamily="49" charset="-122"/>
            </a:endParaRPr>
          </a:p>
        </p:txBody>
      </p:sp>
      <p:pic>
        <p:nvPicPr>
          <p:cNvPr id="3074" name="Picture 2" descr="查看源图像"/>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3789040"/>
            <a:ext cx="1944216" cy="181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819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09070" y="476672"/>
            <a:ext cx="2698175" cy="523220"/>
          </a:xfrm>
          <a:prstGeom prst="rect">
            <a:avLst/>
          </a:prstGeom>
        </p:spPr>
        <p:txBody>
          <a:bodyPr wrap="none">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a:t>
            </a:r>
            <a:r>
              <a:rPr lang="zh-CN" altLang="zh-CN" sz="2800" dirty="0" smtClean="0">
                <a:solidFill>
                  <a:srgbClr val="FF0000"/>
                </a:solidFill>
                <a:latin typeface="华文行楷" panose="02010800040101010101" pitchFamily="2" charset="-122"/>
                <a:ea typeface="华文行楷" panose="02010800040101010101" pitchFamily="2" charset="-122"/>
              </a:rPr>
              <a:t>四</a:t>
            </a:r>
            <a:r>
              <a:rPr lang="zh-CN" altLang="en-US" sz="2800" dirty="0" smtClean="0">
                <a:solidFill>
                  <a:srgbClr val="FF0000"/>
                </a:solidFill>
                <a:latin typeface="华文行楷" panose="02010800040101010101" pitchFamily="2" charset="-122"/>
                <a:ea typeface="华文行楷" panose="02010800040101010101" pitchFamily="2" charset="-122"/>
              </a:rPr>
              <a:t>）</a:t>
            </a:r>
            <a:r>
              <a:rPr lang="zh-CN" altLang="zh-CN" sz="2800" dirty="0" smtClean="0">
                <a:solidFill>
                  <a:srgbClr val="FF0000"/>
                </a:solidFill>
                <a:latin typeface="华文行楷" panose="02010800040101010101" pitchFamily="2" charset="-122"/>
                <a:ea typeface="华文行楷" panose="02010800040101010101" pitchFamily="2" charset="-122"/>
              </a:rPr>
              <a:t>发展</a:t>
            </a:r>
            <a:r>
              <a:rPr lang="zh-CN" altLang="en-US" sz="2800" dirty="0">
                <a:solidFill>
                  <a:srgbClr val="FF0000"/>
                </a:solidFill>
                <a:latin typeface="华文行楷" panose="02010800040101010101" pitchFamily="2" charset="-122"/>
                <a:ea typeface="华文行楷" panose="02010800040101010101" pitchFamily="2" charset="-122"/>
              </a:rPr>
              <a:t>举措</a:t>
            </a:r>
            <a:endParaRPr lang="zh-CN" altLang="zh-CN" sz="2800" dirty="0">
              <a:solidFill>
                <a:srgbClr val="FF0000"/>
              </a:solidFill>
              <a:latin typeface="华文行楷" panose="02010800040101010101" pitchFamily="2" charset="-122"/>
              <a:ea typeface="华文行楷" panose="02010800040101010101" pitchFamily="2" charset="-122"/>
            </a:endParaRPr>
          </a:p>
        </p:txBody>
      </p:sp>
      <p:sp>
        <p:nvSpPr>
          <p:cNvPr id="3" name="TextBox 2"/>
          <p:cNvSpPr txBox="1"/>
          <p:nvPr/>
        </p:nvSpPr>
        <p:spPr>
          <a:xfrm>
            <a:off x="1331640" y="1412776"/>
            <a:ext cx="6494085" cy="4524315"/>
          </a:xfrm>
          <a:prstGeom prst="rect">
            <a:avLst/>
          </a:prstGeom>
          <a:noFill/>
        </p:spPr>
        <p:txBody>
          <a:bodyPr wrap="none" rtlCol="0">
            <a:spAutoFit/>
          </a:bodyPr>
          <a:lstStyle/>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1</a:t>
            </a:r>
            <a:r>
              <a:rPr lang="zh-CN" altLang="zh-CN" sz="2400" dirty="0">
                <a:solidFill>
                  <a:srgbClr val="0000FF"/>
                </a:solidFill>
                <a:latin typeface="黑体" panose="02010609060101010101" pitchFamily="49" charset="-122"/>
                <a:ea typeface="黑体" panose="02010609060101010101" pitchFamily="49" charset="-122"/>
              </a:rPr>
              <a:t>、围绕学科发展重点组建创新团队</a:t>
            </a:r>
          </a:p>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2</a:t>
            </a:r>
            <a:r>
              <a:rPr lang="zh-CN" altLang="zh-CN" sz="2400" dirty="0" smtClean="0">
                <a:solidFill>
                  <a:srgbClr val="0000FF"/>
                </a:solidFill>
                <a:latin typeface="黑体" panose="02010609060101010101" pitchFamily="49" charset="-122"/>
                <a:ea typeface="黑体" panose="02010609060101010101" pitchFamily="49" charset="-122"/>
              </a:rPr>
              <a:t>、</a:t>
            </a:r>
            <a:r>
              <a:rPr lang="zh-CN" altLang="en-US" sz="2400" dirty="0" smtClean="0">
                <a:solidFill>
                  <a:srgbClr val="0000FF"/>
                </a:solidFill>
                <a:latin typeface="黑体" panose="02010609060101010101" pitchFamily="49" charset="-122"/>
                <a:ea typeface="黑体" panose="02010609060101010101" pitchFamily="49" charset="-122"/>
              </a:rPr>
              <a:t>人才引进与培育并举，营造</a:t>
            </a:r>
            <a:r>
              <a:rPr lang="zh-CN" altLang="zh-CN" sz="2400" dirty="0" smtClean="0">
                <a:solidFill>
                  <a:srgbClr val="0000FF"/>
                </a:solidFill>
                <a:latin typeface="黑体" panose="02010609060101010101" pitchFamily="49" charset="-122"/>
                <a:ea typeface="黑体" panose="02010609060101010101" pitchFamily="49" charset="-122"/>
              </a:rPr>
              <a:t>学术成长环境</a:t>
            </a:r>
            <a:endParaRPr lang="zh-CN" altLang="zh-CN" sz="2400" dirty="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3</a:t>
            </a:r>
            <a:r>
              <a:rPr lang="zh-CN" altLang="zh-CN" sz="2400" dirty="0" smtClean="0">
                <a:solidFill>
                  <a:srgbClr val="0000FF"/>
                </a:solidFill>
                <a:latin typeface="黑体" panose="02010609060101010101" pitchFamily="49" charset="-122"/>
                <a:ea typeface="黑体" panose="02010609060101010101" pitchFamily="49" charset="-122"/>
              </a:rPr>
              <a:t>、</a:t>
            </a:r>
            <a:r>
              <a:rPr lang="zh-CN" altLang="zh-CN" sz="2400" dirty="0">
                <a:solidFill>
                  <a:srgbClr val="0000FF"/>
                </a:solidFill>
                <a:latin typeface="黑体" panose="02010609060101010101" pitchFamily="49" charset="-122"/>
                <a:ea typeface="黑体" panose="02010609060101010101" pitchFamily="49" charset="-122"/>
              </a:rPr>
              <a:t>确定</a:t>
            </a:r>
            <a:r>
              <a:rPr lang="zh-CN" altLang="zh-CN" sz="2400" dirty="0" smtClean="0">
                <a:solidFill>
                  <a:srgbClr val="0000FF"/>
                </a:solidFill>
                <a:latin typeface="黑体" panose="02010609060101010101" pitchFamily="49" charset="-122"/>
                <a:ea typeface="黑体" panose="02010609060101010101" pitchFamily="49" charset="-122"/>
              </a:rPr>
              <a:t>教师</a:t>
            </a:r>
            <a:r>
              <a:rPr lang="zh-CN" altLang="en-US" sz="2400" dirty="0">
                <a:solidFill>
                  <a:srgbClr val="0000FF"/>
                </a:solidFill>
                <a:latin typeface="黑体" panose="02010609060101010101" pitchFamily="49" charset="-122"/>
                <a:ea typeface="黑体" panose="02010609060101010101" pitchFamily="49" charset="-122"/>
              </a:rPr>
              <a:t>科研</a:t>
            </a:r>
            <a:r>
              <a:rPr lang="zh-CN" altLang="zh-CN" sz="2400" dirty="0" smtClean="0">
                <a:solidFill>
                  <a:srgbClr val="0000FF"/>
                </a:solidFill>
                <a:latin typeface="黑体" panose="02010609060101010101" pitchFamily="49" charset="-122"/>
                <a:ea typeface="黑体" panose="02010609060101010101" pitchFamily="49" charset="-122"/>
              </a:rPr>
              <a:t>产出</a:t>
            </a:r>
            <a:r>
              <a:rPr lang="zh-CN" altLang="zh-CN" sz="2400" dirty="0">
                <a:solidFill>
                  <a:srgbClr val="0000FF"/>
                </a:solidFill>
                <a:latin typeface="黑体" panose="02010609060101010101" pitchFamily="49" charset="-122"/>
                <a:ea typeface="黑体" panose="02010609060101010101" pitchFamily="49" charset="-122"/>
              </a:rPr>
              <a:t>的基本数量</a:t>
            </a:r>
            <a:r>
              <a:rPr lang="zh-CN" altLang="zh-CN" sz="2400" dirty="0" smtClean="0">
                <a:solidFill>
                  <a:srgbClr val="0000FF"/>
                </a:solidFill>
                <a:latin typeface="黑体" panose="02010609060101010101" pitchFamily="49" charset="-122"/>
                <a:ea typeface="黑体" panose="02010609060101010101" pitchFamily="49" charset="-122"/>
              </a:rPr>
              <a:t>标准</a:t>
            </a:r>
            <a:endParaRPr lang="en-US" altLang="zh-CN" sz="24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4</a:t>
            </a:r>
            <a:r>
              <a:rPr lang="zh-CN" altLang="en-US" sz="2400" dirty="0">
                <a:solidFill>
                  <a:srgbClr val="0000FF"/>
                </a:solidFill>
                <a:latin typeface="黑体" panose="02010609060101010101" pitchFamily="49" charset="-122"/>
                <a:ea typeface="黑体" panose="02010609060101010101" pitchFamily="49" charset="-122"/>
              </a:rPr>
              <a:t>、建立重点论文、国家项目申报、教学成果奖</a:t>
            </a:r>
            <a:endParaRPr lang="en-US" altLang="zh-CN" sz="2400" dirty="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400" dirty="0">
                <a:solidFill>
                  <a:srgbClr val="0000FF"/>
                </a:solidFill>
                <a:latin typeface="黑体" panose="02010609060101010101" pitchFamily="49" charset="-122"/>
                <a:ea typeface="黑体" panose="02010609060101010101" pitchFamily="49" charset="-122"/>
              </a:rPr>
              <a:t>   </a:t>
            </a:r>
            <a:r>
              <a:rPr lang="zh-CN" altLang="en-US" sz="2400" dirty="0">
                <a:solidFill>
                  <a:srgbClr val="0000FF"/>
                </a:solidFill>
                <a:latin typeface="黑体" panose="02010609060101010101" pitchFamily="49" charset="-122"/>
                <a:ea typeface="黑体" panose="02010609060101010101" pitchFamily="49" charset="-122"/>
              </a:rPr>
              <a:t>和哲社奖申报会商制度</a:t>
            </a:r>
            <a:endParaRPr lang="zh-CN" altLang="zh-CN" sz="2400" dirty="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5</a:t>
            </a:r>
            <a:r>
              <a:rPr lang="zh-CN" altLang="zh-CN" sz="2400" dirty="0" smtClean="0">
                <a:solidFill>
                  <a:srgbClr val="0000FF"/>
                </a:solidFill>
                <a:latin typeface="黑体" panose="02010609060101010101" pitchFamily="49" charset="-122"/>
                <a:ea typeface="黑体" panose="02010609060101010101" pitchFamily="49" charset="-122"/>
              </a:rPr>
              <a:t>、</a:t>
            </a:r>
            <a:r>
              <a:rPr lang="zh-CN" altLang="zh-CN" sz="2400" dirty="0">
                <a:solidFill>
                  <a:srgbClr val="0000FF"/>
                </a:solidFill>
                <a:latin typeface="黑体" panose="02010609060101010101" pitchFamily="49" charset="-122"/>
                <a:ea typeface="黑体" panose="02010609060101010101" pitchFamily="49" charset="-122"/>
              </a:rPr>
              <a:t>加强导师队伍建设</a:t>
            </a:r>
            <a:r>
              <a:rPr lang="zh-CN" altLang="en-US" sz="2400" dirty="0">
                <a:solidFill>
                  <a:srgbClr val="0000FF"/>
                </a:solidFill>
                <a:latin typeface="黑体" panose="02010609060101010101" pitchFamily="49" charset="-122"/>
                <a:ea typeface="黑体" panose="02010609060101010101" pitchFamily="49" charset="-122"/>
              </a:rPr>
              <a:t>，</a:t>
            </a:r>
            <a:r>
              <a:rPr lang="zh-CN" altLang="zh-CN" sz="2400" dirty="0">
                <a:solidFill>
                  <a:srgbClr val="0000FF"/>
                </a:solidFill>
                <a:latin typeface="黑体" panose="02010609060101010101" pitchFamily="49" charset="-122"/>
                <a:ea typeface="黑体" panose="02010609060101010101" pitchFamily="49" charset="-122"/>
              </a:rPr>
              <a:t>规范研究生培养</a:t>
            </a:r>
            <a:r>
              <a:rPr lang="zh-CN" altLang="zh-CN" sz="2400" dirty="0" smtClean="0">
                <a:solidFill>
                  <a:srgbClr val="0000FF"/>
                </a:solidFill>
                <a:latin typeface="黑体" panose="02010609060101010101" pitchFamily="49" charset="-122"/>
                <a:ea typeface="黑体" panose="02010609060101010101" pitchFamily="49" charset="-122"/>
              </a:rPr>
              <a:t>过程</a:t>
            </a:r>
            <a:endParaRPr lang="en-US" altLang="zh-CN" sz="24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6</a:t>
            </a:r>
            <a:r>
              <a:rPr lang="zh-CN" altLang="zh-CN" sz="2400" dirty="0" smtClean="0">
                <a:solidFill>
                  <a:srgbClr val="0000FF"/>
                </a:solidFill>
                <a:latin typeface="黑体" panose="02010609060101010101" pitchFamily="49" charset="-122"/>
                <a:ea typeface="黑体" panose="02010609060101010101" pitchFamily="49" charset="-122"/>
              </a:rPr>
              <a:t>、</a:t>
            </a:r>
            <a:r>
              <a:rPr lang="zh-CN" altLang="zh-CN" sz="2400" dirty="0">
                <a:solidFill>
                  <a:srgbClr val="0000FF"/>
                </a:solidFill>
                <a:latin typeface="黑体" panose="02010609060101010101" pitchFamily="49" charset="-122"/>
                <a:ea typeface="黑体" panose="02010609060101010101" pitchFamily="49" charset="-122"/>
              </a:rPr>
              <a:t>建立小学教育博士点</a:t>
            </a:r>
          </a:p>
          <a:p>
            <a:pPr>
              <a:lnSpc>
                <a:spcPct val="150000"/>
              </a:lnSpc>
            </a:pPr>
            <a:r>
              <a:rPr lang="en-US" altLang="zh-CN" sz="2400" dirty="0" smtClean="0">
                <a:solidFill>
                  <a:srgbClr val="0000FF"/>
                </a:solidFill>
                <a:latin typeface="黑体" panose="02010609060101010101" pitchFamily="49" charset="-122"/>
                <a:ea typeface="黑体" panose="02010609060101010101" pitchFamily="49" charset="-122"/>
              </a:rPr>
              <a:t>7</a:t>
            </a:r>
            <a:r>
              <a:rPr lang="zh-CN" altLang="en-US" sz="2400" dirty="0" smtClean="0">
                <a:solidFill>
                  <a:srgbClr val="0000FF"/>
                </a:solidFill>
                <a:latin typeface="黑体" panose="02010609060101010101" pitchFamily="49" charset="-122"/>
                <a:ea typeface="黑体" panose="02010609060101010101" pitchFamily="49" charset="-122"/>
              </a:rPr>
              <a:t>、</a:t>
            </a:r>
            <a:r>
              <a:rPr lang="zh-CN" altLang="zh-CN" sz="2400" dirty="0" smtClean="0">
                <a:solidFill>
                  <a:srgbClr val="0000FF"/>
                </a:solidFill>
                <a:latin typeface="黑体" panose="02010609060101010101" pitchFamily="49" charset="-122"/>
                <a:ea typeface="黑体" panose="02010609060101010101" pitchFamily="49" charset="-122"/>
              </a:rPr>
              <a:t>实行</a:t>
            </a:r>
            <a:r>
              <a:rPr lang="zh-CN" altLang="zh-CN" sz="2400" dirty="0">
                <a:solidFill>
                  <a:srgbClr val="0000FF"/>
                </a:solidFill>
                <a:latin typeface="黑体" panose="02010609060101010101" pitchFamily="49" charset="-122"/>
                <a:ea typeface="黑体" panose="02010609060101010101" pitchFamily="49" charset="-122"/>
              </a:rPr>
              <a:t>分类考核</a:t>
            </a:r>
            <a:r>
              <a:rPr lang="zh-CN" altLang="zh-CN" sz="2400" dirty="0" smtClean="0">
                <a:solidFill>
                  <a:srgbClr val="0000FF"/>
                </a:solidFill>
                <a:latin typeface="黑体" panose="02010609060101010101" pitchFamily="49" charset="-122"/>
                <a:ea typeface="黑体" panose="02010609060101010101" pitchFamily="49" charset="-122"/>
              </a:rPr>
              <a:t>制度</a:t>
            </a:r>
            <a:endParaRPr lang="zh-CN" altLang="en-US" sz="2400" dirty="0">
              <a:solidFill>
                <a:srgbClr val="0000FF"/>
              </a:solidFill>
              <a:latin typeface="黑体" panose="02010609060101010101" pitchFamily="49" charset="-122"/>
              <a:ea typeface="黑体" panose="02010609060101010101" pitchFamily="49" charset="-122"/>
            </a:endParaRPr>
          </a:p>
        </p:txBody>
      </p:sp>
      <p:pic>
        <p:nvPicPr>
          <p:cNvPr id="4098" name="Picture 2" descr="http://www.technologyintegrator.net/thumb/?src=/wp-content/uploads/sites/15/2016/01/19076282271378278522-e1453394146149.jpg&amp;h=4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5085184"/>
            <a:ext cx="2232248" cy="1155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8264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47536" y="1412776"/>
            <a:ext cx="7752427" cy="3647152"/>
          </a:xfrm>
          <a:prstGeom prst="rect">
            <a:avLst/>
          </a:prstGeom>
        </p:spPr>
        <p:txBody>
          <a:bodyPr wrap="square">
            <a:spAutoFit/>
          </a:bodyPr>
          <a:lstStyle/>
          <a:p>
            <a:pPr>
              <a:lnSpc>
                <a:spcPct val="150000"/>
              </a:lnSpc>
            </a:pPr>
            <a:r>
              <a:rPr lang="en-US" altLang="zh-CN" sz="2200" dirty="0" smtClean="0"/>
              <a:t>1</a:t>
            </a:r>
            <a:r>
              <a:rPr lang="zh-CN" altLang="zh-CN" sz="2200" dirty="0"/>
              <a:t>、限额申报的各类省部级以上奖项、重大研究项目和</a:t>
            </a:r>
            <a:r>
              <a:rPr lang="zh-CN" altLang="zh-CN" sz="2200" dirty="0" smtClean="0"/>
              <a:t>国家级</a:t>
            </a:r>
            <a:endParaRPr lang="en-US" altLang="zh-CN" sz="2200" dirty="0" smtClean="0"/>
          </a:p>
          <a:p>
            <a:pPr>
              <a:lnSpc>
                <a:spcPct val="150000"/>
              </a:lnSpc>
            </a:pPr>
            <a:r>
              <a:rPr lang="en-US" altLang="zh-CN" sz="2200" dirty="0" smtClean="0"/>
              <a:t>     </a:t>
            </a:r>
            <a:r>
              <a:rPr lang="zh-CN" altLang="zh-CN" sz="2200" dirty="0" smtClean="0"/>
              <a:t>人才计划，</a:t>
            </a:r>
            <a:r>
              <a:rPr lang="zh-CN" altLang="zh-CN" sz="2200" dirty="0" smtClean="0">
                <a:solidFill>
                  <a:srgbClr val="0000FF"/>
                </a:solidFill>
                <a:latin typeface="黑体" panose="02010609060101010101" pitchFamily="49" charset="-122"/>
                <a:ea typeface="黑体" panose="02010609060101010101" pitchFamily="49" charset="-122"/>
              </a:rPr>
              <a:t>申报名额适当向教育学院倾斜</a:t>
            </a:r>
            <a:r>
              <a:rPr lang="zh-CN" altLang="en-US" sz="2200" dirty="0" smtClean="0">
                <a:solidFill>
                  <a:srgbClr val="0000FF"/>
                </a:solidFill>
                <a:latin typeface="黑体" panose="02010609060101010101" pitchFamily="49" charset="-122"/>
                <a:ea typeface="黑体" panose="02010609060101010101" pitchFamily="49" charset="-122"/>
              </a:rPr>
              <a:t>，特别是优秀人</a:t>
            </a:r>
            <a:endParaRPr lang="en-US" altLang="zh-CN" sz="22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200" dirty="0" smtClean="0">
                <a:solidFill>
                  <a:srgbClr val="0000FF"/>
                </a:solidFill>
                <a:latin typeface="黑体" panose="02010609060101010101" pitchFamily="49" charset="-122"/>
                <a:ea typeface="黑体" panose="02010609060101010101" pitchFamily="49" charset="-122"/>
              </a:rPr>
              <a:t>   </a:t>
            </a:r>
            <a:r>
              <a:rPr lang="zh-CN" altLang="en-US" sz="2200" dirty="0" smtClean="0">
                <a:solidFill>
                  <a:srgbClr val="0000FF"/>
                </a:solidFill>
                <a:latin typeface="黑体" panose="02010609060101010101" pitchFamily="49" charset="-122"/>
                <a:ea typeface="黑体" panose="02010609060101010101" pitchFamily="49" charset="-122"/>
              </a:rPr>
              <a:t>才</a:t>
            </a:r>
            <a:r>
              <a:rPr lang="zh-CN" altLang="en-US" sz="2200" dirty="0">
                <a:solidFill>
                  <a:srgbClr val="0000FF"/>
                </a:solidFill>
                <a:latin typeface="黑体" panose="02010609060101010101" pitchFamily="49" charset="-122"/>
                <a:ea typeface="黑体" panose="02010609060101010101" pitchFamily="49" charset="-122"/>
              </a:rPr>
              <a:t>引进</a:t>
            </a:r>
            <a:r>
              <a:rPr lang="zh-CN" altLang="zh-CN" sz="2200" dirty="0"/>
              <a:t>。</a:t>
            </a:r>
            <a:endParaRPr lang="en-US" altLang="zh-CN" sz="2200" dirty="0"/>
          </a:p>
          <a:p>
            <a:pPr>
              <a:lnSpc>
                <a:spcPct val="150000"/>
              </a:lnSpc>
            </a:pPr>
            <a:r>
              <a:rPr lang="en-US" altLang="zh-CN" sz="2200" dirty="0" smtClean="0"/>
              <a:t>2</a:t>
            </a:r>
            <a:r>
              <a:rPr lang="zh-CN" altLang="zh-CN" sz="2200" dirty="0" smtClean="0"/>
              <a:t>、适当</a:t>
            </a:r>
            <a:r>
              <a:rPr lang="zh-CN" altLang="zh-CN" sz="2200" dirty="0"/>
              <a:t>借鉴其他高校</a:t>
            </a:r>
            <a:r>
              <a:rPr lang="zh-CN" altLang="zh-CN" sz="2200" dirty="0">
                <a:solidFill>
                  <a:srgbClr val="0000FF"/>
                </a:solidFill>
                <a:latin typeface="黑体" panose="02010609060101010101" pitchFamily="49" charset="-122"/>
                <a:ea typeface="黑体" panose="02010609060101010101" pitchFamily="49" charset="-122"/>
              </a:rPr>
              <a:t>“非升即走”</a:t>
            </a:r>
            <a:r>
              <a:rPr lang="zh-CN" altLang="zh-CN" sz="2200" dirty="0"/>
              <a:t>的办法，或采取末位</a:t>
            </a:r>
            <a:r>
              <a:rPr lang="zh-CN" altLang="zh-CN" sz="2200" dirty="0" smtClean="0"/>
              <a:t>淘汰</a:t>
            </a:r>
            <a:endParaRPr lang="en-US" altLang="zh-CN" sz="2200" dirty="0" smtClean="0"/>
          </a:p>
          <a:p>
            <a:pPr>
              <a:lnSpc>
                <a:spcPct val="150000"/>
              </a:lnSpc>
            </a:pPr>
            <a:r>
              <a:rPr lang="en-US" altLang="zh-CN" sz="2200" dirty="0"/>
              <a:t> </a:t>
            </a:r>
            <a:r>
              <a:rPr lang="en-US" altLang="zh-CN" sz="2200" dirty="0" smtClean="0"/>
              <a:t>     </a:t>
            </a:r>
            <a:r>
              <a:rPr lang="zh-CN" altLang="zh-CN" sz="2200" dirty="0" smtClean="0"/>
              <a:t>制</a:t>
            </a:r>
            <a:r>
              <a:rPr lang="zh-CN" altLang="zh-CN" sz="2200" dirty="0"/>
              <a:t>，使师资队伍保持一定比率的</a:t>
            </a:r>
            <a:r>
              <a:rPr lang="zh-CN" altLang="zh-CN" sz="2200" dirty="0" smtClean="0"/>
              <a:t>流动性。</a:t>
            </a:r>
            <a:endParaRPr lang="en-US" altLang="zh-CN" sz="2200" dirty="0" smtClean="0"/>
          </a:p>
          <a:p>
            <a:pPr>
              <a:lnSpc>
                <a:spcPct val="150000"/>
              </a:lnSpc>
            </a:pPr>
            <a:r>
              <a:rPr lang="en-US" altLang="zh-CN" sz="2200" dirty="0" smtClean="0"/>
              <a:t>3</a:t>
            </a:r>
            <a:r>
              <a:rPr lang="zh-CN" altLang="zh-CN" sz="2200" dirty="0" smtClean="0"/>
              <a:t>、为</a:t>
            </a:r>
            <a:r>
              <a:rPr lang="zh-CN" altLang="zh-CN" sz="2200" dirty="0"/>
              <a:t>学院</a:t>
            </a:r>
            <a:r>
              <a:rPr lang="zh-CN" altLang="zh-CN" sz="2200" dirty="0">
                <a:solidFill>
                  <a:srgbClr val="0000FF"/>
                </a:solidFill>
                <a:latin typeface="黑体" panose="02010609060101010101" pitchFamily="49" charset="-122"/>
                <a:ea typeface="黑体" panose="02010609060101010101" pitchFamily="49" charset="-122"/>
              </a:rPr>
              <a:t>绩效分配制度</a:t>
            </a:r>
            <a:r>
              <a:rPr lang="zh-CN" altLang="zh-CN" sz="2200" dirty="0"/>
              <a:t>、</a:t>
            </a:r>
            <a:r>
              <a:rPr lang="zh-CN" altLang="zh-CN" sz="2200" dirty="0">
                <a:solidFill>
                  <a:srgbClr val="0000FF"/>
                </a:solidFill>
                <a:latin typeface="黑体" panose="02010609060101010101" pitchFamily="49" charset="-122"/>
                <a:ea typeface="黑体" panose="02010609060101010101" pitchFamily="49" charset="-122"/>
              </a:rPr>
              <a:t>分类考核制度</a:t>
            </a:r>
            <a:r>
              <a:rPr lang="zh-CN" altLang="zh-CN" sz="2200" dirty="0"/>
              <a:t>等改革提供支持，</a:t>
            </a:r>
            <a:r>
              <a:rPr lang="zh-CN" altLang="zh-CN" sz="2200" dirty="0" smtClean="0"/>
              <a:t>进</a:t>
            </a:r>
            <a:endParaRPr lang="en-US" altLang="zh-CN" sz="2200" dirty="0" smtClean="0"/>
          </a:p>
          <a:p>
            <a:pPr>
              <a:lnSpc>
                <a:spcPct val="150000"/>
              </a:lnSpc>
            </a:pPr>
            <a:r>
              <a:rPr lang="en-US" altLang="zh-CN" sz="2200" dirty="0"/>
              <a:t> </a:t>
            </a:r>
            <a:r>
              <a:rPr lang="en-US" altLang="zh-CN" sz="2200" dirty="0" smtClean="0"/>
              <a:t>     </a:t>
            </a:r>
            <a:r>
              <a:rPr lang="zh-CN" altLang="zh-CN" sz="2200" dirty="0" smtClean="0"/>
              <a:t>一</a:t>
            </a:r>
            <a:r>
              <a:rPr lang="zh-CN" altLang="zh-CN" sz="2200" dirty="0"/>
              <a:t>步激发师资队伍的活力</a:t>
            </a:r>
            <a:r>
              <a:rPr lang="zh-CN" altLang="zh-CN" sz="2200" dirty="0" smtClean="0"/>
              <a:t>。</a:t>
            </a:r>
            <a:endParaRPr lang="zh-CN" altLang="zh-CN" sz="2000" dirty="0"/>
          </a:p>
        </p:txBody>
      </p:sp>
      <p:sp>
        <p:nvSpPr>
          <p:cNvPr id="3" name="矩形 2"/>
          <p:cNvSpPr/>
          <p:nvPr/>
        </p:nvSpPr>
        <p:spPr>
          <a:xfrm>
            <a:off x="2555776" y="404664"/>
            <a:ext cx="3775393" cy="523220"/>
          </a:xfrm>
          <a:prstGeom prst="rect">
            <a:avLst/>
          </a:prstGeom>
        </p:spPr>
        <p:txBody>
          <a:bodyPr wrap="none">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（五）</a:t>
            </a:r>
            <a:r>
              <a:rPr lang="zh-CN" altLang="zh-CN" sz="2800" dirty="0" smtClean="0">
                <a:solidFill>
                  <a:srgbClr val="FF0000"/>
                </a:solidFill>
                <a:latin typeface="华文行楷" panose="02010800040101010101" pitchFamily="2" charset="-122"/>
                <a:ea typeface="华文行楷" panose="02010800040101010101" pitchFamily="2" charset="-122"/>
              </a:rPr>
              <a:t>需要</a:t>
            </a:r>
            <a:r>
              <a:rPr lang="zh-CN" altLang="zh-CN" sz="2800" dirty="0" smtClean="0">
                <a:solidFill>
                  <a:srgbClr val="FF0000"/>
                </a:solidFill>
                <a:latin typeface="华文行楷" panose="02010800040101010101" pitchFamily="2" charset="-122"/>
                <a:ea typeface="华文行楷" panose="02010800040101010101" pitchFamily="2" charset="-122"/>
              </a:rPr>
              <a:t>学校的</a:t>
            </a:r>
            <a:r>
              <a:rPr lang="zh-CN" altLang="zh-CN" sz="2800" dirty="0">
                <a:solidFill>
                  <a:srgbClr val="FF0000"/>
                </a:solidFill>
                <a:latin typeface="华文行楷" panose="02010800040101010101" pitchFamily="2" charset="-122"/>
                <a:ea typeface="华文行楷" panose="02010800040101010101" pitchFamily="2" charset="-122"/>
              </a:rPr>
              <a:t>支持</a:t>
            </a:r>
          </a:p>
        </p:txBody>
      </p:sp>
      <p:pic>
        <p:nvPicPr>
          <p:cNvPr id="5124" name="Picture 4" descr="查看源图像"/>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4797152"/>
            <a:ext cx="2304256"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5818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404664"/>
            <a:ext cx="5211683" cy="523220"/>
          </a:xfrm>
          <a:prstGeom prst="rect">
            <a:avLst/>
          </a:prstGeom>
          <a:noFill/>
        </p:spPr>
        <p:txBody>
          <a:bodyPr wrap="none" rtlCol="0">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二、对学校</a:t>
            </a:r>
            <a:r>
              <a:rPr lang="zh-CN" altLang="en-US" sz="2800" dirty="0" smtClean="0">
                <a:solidFill>
                  <a:srgbClr val="FF0000"/>
                </a:solidFill>
                <a:latin typeface="华文行楷" panose="02010800040101010101" pitchFamily="2" charset="-122"/>
                <a:ea typeface="华文行楷" panose="02010800040101010101" pitchFamily="2" charset="-122"/>
              </a:rPr>
              <a:t>教师</a:t>
            </a:r>
            <a:r>
              <a:rPr lang="zh-CN" altLang="en-US" sz="2800" dirty="0">
                <a:solidFill>
                  <a:srgbClr val="FF0000"/>
                </a:solidFill>
                <a:latin typeface="华文行楷" panose="02010800040101010101" pitchFamily="2" charset="-122"/>
                <a:ea typeface="华文行楷" panose="02010800040101010101" pitchFamily="2" charset="-122"/>
              </a:rPr>
              <a:t>教育发展的建议</a:t>
            </a:r>
          </a:p>
        </p:txBody>
      </p:sp>
      <p:sp>
        <p:nvSpPr>
          <p:cNvPr id="3" name="TextBox 2"/>
          <p:cNvSpPr txBox="1"/>
          <p:nvPr/>
        </p:nvSpPr>
        <p:spPr>
          <a:xfrm>
            <a:off x="611560" y="1268760"/>
            <a:ext cx="8208912" cy="4708981"/>
          </a:xfrm>
          <a:prstGeom prst="rect">
            <a:avLst/>
          </a:prstGeom>
          <a:noFill/>
        </p:spPr>
        <p:txBody>
          <a:bodyPr wrap="square" rtlCol="0">
            <a:spAutoFit/>
          </a:bodyPr>
          <a:lstStyle/>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1</a:t>
            </a:r>
            <a:r>
              <a:rPr lang="zh-CN" altLang="en-US" sz="2000" dirty="0">
                <a:solidFill>
                  <a:srgbClr val="0000FF"/>
                </a:solidFill>
                <a:latin typeface="黑体" panose="02010609060101010101" pitchFamily="49" charset="-122"/>
                <a:ea typeface="黑体" panose="02010609060101010101" pitchFamily="49" charset="-122"/>
              </a:rPr>
              <a:t>、我校与上海市师资培训中心合署，成立“上海教师发展中心”，与</a:t>
            </a:r>
            <a:r>
              <a:rPr lang="zh-CN" altLang="en-US" sz="2000" dirty="0" smtClean="0">
                <a:solidFill>
                  <a:srgbClr val="0000FF"/>
                </a:solidFill>
                <a:latin typeface="黑体" panose="02010609060101010101" pitchFamily="49" charset="-122"/>
                <a:ea typeface="黑体" panose="02010609060101010101" pitchFamily="49" charset="-122"/>
              </a:rPr>
              <a:t>联</a:t>
            </a:r>
            <a:endParaRPr lang="en-US" altLang="zh-CN" sz="20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 </a:t>
            </a:r>
            <a:r>
              <a:rPr lang="en-US" altLang="zh-CN" sz="2000" dirty="0" smtClean="0">
                <a:solidFill>
                  <a:srgbClr val="0000FF"/>
                </a:solidFill>
                <a:latin typeface="黑体" panose="02010609060101010101" pitchFamily="49" charset="-122"/>
                <a:ea typeface="黑体" panose="02010609060101010101" pitchFamily="49" charset="-122"/>
              </a:rPr>
              <a:t>  </a:t>
            </a:r>
            <a:r>
              <a:rPr lang="zh-CN" altLang="en-US" sz="2000" dirty="0" smtClean="0">
                <a:solidFill>
                  <a:srgbClr val="0000FF"/>
                </a:solidFill>
                <a:latin typeface="黑体" panose="02010609060101010101" pitchFamily="49" charset="-122"/>
                <a:ea typeface="黑体" panose="02010609060101010101" pitchFamily="49" charset="-122"/>
              </a:rPr>
              <a:t>合</a:t>
            </a:r>
            <a:r>
              <a:rPr lang="zh-CN" altLang="en-US" sz="2000" dirty="0">
                <a:solidFill>
                  <a:srgbClr val="0000FF"/>
                </a:solidFill>
                <a:latin typeface="黑体" panose="02010609060101010101" pitchFamily="49" charset="-122"/>
                <a:ea typeface="黑体" panose="02010609060101010101" pitchFamily="49" charset="-122"/>
              </a:rPr>
              <a:t>国教科文组织“教师教育中心”共同发展，一个主</a:t>
            </a:r>
            <a:r>
              <a:rPr lang="zh-CN" altLang="en-US" sz="2000" dirty="0" smtClean="0">
                <a:solidFill>
                  <a:srgbClr val="0000FF"/>
                </a:solidFill>
                <a:latin typeface="黑体" panose="02010609060101010101" pitchFamily="49" charset="-122"/>
                <a:ea typeface="黑体" panose="02010609060101010101" pitchFamily="49" charset="-122"/>
              </a:rPr>
              <a:t>内（</a:t>
            </a:r>
            <a:r>
              <a:rPr lang="zh-CN" altLang="zh-CN" sz="2000" dirty="0" smtClean="0">
                <a:solidFill>
                  <a:srgbClr val="0000FF"/>
                </a:solidFill>
                <a:latin typeface="黑体" panose="02010609060101010101" pitchFamily="49" charset="-122"/>
                <a:ea typeface="黑体" panose="02010609060101010101" pitchFamily="49" charset="-122"/>
              </a:rPr>
              <a:t>教师</a:t>
            </a:r>
            <a:r>
              <a:rPr lang="zh-CN" altLang="zh-CN" sz="2000" dirty="0">
                <a:solidFill>
                  <a:srgbClr val="0000FF"/>
                </a:solidFill>
                <a:latin typeface="黑体" panose="02010609060101010101" pitchFamily="49" charset="-122"/>
                <a:ea typeface="黑体" panose="02010609060101010101" pitchFamily="49" charset="-122"/>
              </a:rPr>
              <a:t>教育</a:t>
            </a:r>
            <a:r>
              <a:rPr lang="zh-CN" altLang="zh-CN" sz="2000" dirty="0" smtClean="0">
                <a:solidFill>
                  <a:srgbClr val="0000FF"/>
                </a:solidFill>
                <a:latin typeface="黑体" panose="02010609060101010101" pitchFamily="49" charset="-122"/>
                <a:ea typeface="黑体" panose="02010609060101010101" pitchFamily="49" charset="-122"/>
              </a:rPr>
              <a:t>创</a:t>
            </a:r>
            <a:endParaRPr lang="en-US" altLang="zh-CN" sz="20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 </a:t>
            </a:r>
            <a:r>
              <a:rPr lang="en-US" altLang="zh-CN" sz="2000" dirty="0" smtClean="0">
                <a:solidFill>
                  <a:srgbClr val="0000FF"/>
                </a:solidFill>
                <a:latin typeface="黑体" panose="02010609060101010101" pitchFamily="49" charset="-122"/>
                <a:ea typeface="黑体" panose="02010609060101010101" pitchFamily="49" charset="-122"/>
              </a:rPr>
              <a:t>  </a:t>
            </a:r>
            <a:r>
              <a:rPr lang="zh-CN" altLang="zh-CN" sz="2000" dirty="0" smtClean="0">
                <a:solidFill>
                  <a:srgbClr val="0000FF"/>
                </a:solidFill>
                <a:latin typeface="黑体" panose="02010609060101010101" pitchFamily="49" charset="-122"/>
                <a:ea typeface="黑体" panose="02010609060101010101" pitchFamily="49" charset="-122"/>
              </a:rPr>
              <a:t>新</a:t>
            </a:r>
            <a:r>
              <a:rPr lang="zh-CN" altLang="zh-CN" sz="2000" dirty="0">
                <a:solidFill>
                  <a:srgbClr val="0000FF"/>
                </a:solidFill>
                <a:latin typeface="黑体" panose="02010609060101010101" pitchFamily="49" charset="-122"/>
                <a:ea typeface="黑体" panose="02010609060101010101" pitchFamily="49" charset="-122"/>
              </a:rPr>
              <a:t>实验</a:t>
            </a:r>
            <a:r>
              <a:rPr lang="zh-CN" altLang="zh-CN" sz="2000" dirty="0" smtClean="0">
                <a:solidFill>
                  <a:srgbClr val="0000FF"/>
                </a:solidFill>
                <a:latin typeface="黑体" panose="02010609060101010101" pitchFamily="49" charset="-122"/>
                <a:ea typeface="黑体" panose="02010609060101010101" pitchFamily="49" charset="-122"/>
              </a:rPr>
              <a:t>基地</a:t>
            </a:r>
            <a:r>
              <a:rPr lang="zh-CN" altLang="en-US" sz="2000" dirty="0">
                <a:solidFill>
                  <a:srgbClr val="0000FF"/>
                </a:solidFill>
                <a:latin typeface="黑体" panose="02010609060101010101" pitchFamily="49" charset="-122"/>
                <a:ea typeface="黑体" panose="02010609060101010101" pitchFamily="49" charset="-122"/>
              </a:rPr>
              <a:t>）</a:t>
            </a:r>
            <a:r>
              <a:rPr lang="zh-CN" altLang="en-US" sz="2000" dirty="0" smtClean="0">
                <a:solidFill>
                  <a:srgbClr val="0000FF"/>
                </a:solidFill>
                <a:latin typeface="黑体" panose="02010609060101010101" pitchFamily="49" charset="-122"/>
                <a:ea typeface="黑体" panose="02010609060101010101" pitchFamily="49" charset="-122"/>
              </a:rPr>
              <a:t>，</a:t>
            </a:r>
            <a:r>
              <a:rPr lang="zh-CN" altLang="en-US" sz="2000" dirty="0">
                <a:solidFill>
                  <a:srgbClr val="0000FF"/>
                </a:solidFill>
                <a:latin typeface="黑体" panose="02010609060101010101" pitchFamily="49" charset="-122"/>
                <a:ea typeface="黑体" panose="02010609060101010101" pitchFamily="49" charset="-122"/>
              </a:rPr>
              <a:t>一个主</a:t>
            </a:r>
            <a:r>
              <a:rPr lang="zh-CN" altLang="en-US" sz="2000" dirty="0" smtClean="0">
                <a:solidFill>
                  <a:srgbClr val="0000FF"/>
                </a:solidFill>
                <a:latin typeface="黑体" panose="02010609060101010101" pitchFamily="49" charset="-122"/>
                <a:ea typeface="黑体" panose="02010609060101010101" pitchFamily="49" charset="-122"/>
              </a:rPr>
              <a:t>外（</a:t>
            </a:r>
            <a:r>
              <a:rPr lang="zh-CN" altLang="zh-CN" sz="2000" dirty="0" smtClean="0">
                <a:solidFill>
                  <a:srgbClr val="0000FF"/>
                </a:solidFill>
                <a:latin typeface="黑体" panose="02010609060101010101" pitchFamily="49" charset="-122"/>
                <a:ea typeface="黑体" panose="02010609060101010101" pitchFamily="49" charset="-122"/>
              </a:rPr>
              <a:t>全球</a:t>
            </a:r>
            <a:r>
              <a:rPr lang="zh-CN" altLang="zh-CN" sz="2000" dirty="0">
                <a:solidFill>
                  <a:srgbClr val="0000FF"/>
                </a:solidFill>
                <a:latin typeface="黑体" panose="02010609060101010101" pitchFamily="49" charset="-122"/>
                <a:ea typeface="黑体" panose="02010609060101010101" pitchFamily="49" charset="-122"/>
              </a:rPr>
              <a:t>教师教育学习共同体</a:t>
            </a:r>
            <a:r>
              <a:rPr lang="zh-CN" altLang="en-US" sz="2000" dirty="0">
                <a:solidFill>
                  <a:srgbClr val="0000FF"/>
                </a:solidFill>
                <a:latin typeface="黑体" panose="02010609060101010101" pitchFamily="49" charset="-122"/>
                <a:ea typeface="黑体" panose="02010609060101010101" pitchFamily="49" charset="-122"/>
              </a:rPr>
              <a:t>）</a:t>
            </a:r>
            <a:r>
              <a:rPr lang="zh-CN" altLang="en-US" sz="2000" dirty="0" smtClean="0">
                <a:solidFill>
                  <a:srgbClr val="0000FF"/>
                </a:solidFill>
                <a:latin typeface="黑体" panose="02010609060101010101" pitchFamily="49" charset="-122"/>
                <a:ea typeface="黑体" panose="02010609060101010101" pitchFamily="49" charset="-122"/>
              </a:rPr>
              <a:t>。</a:t>
            </a:r>
            <a:endParaRPr lang="en-US" altLang="zh-CN" sz="2000" dirty="0">
              <a:solidFill>
                <a:srgbClr val="0000FF"/>
              </a:solidFill>
              <a:latin typeface="黑体" panose="02010609060101010101" pitchFamily="49" charset="-122"/>
              <a:ea typeface="黑体" panose="02010609060101010101" pitchFamily="49" charset="-122"/>
            </a:endParaRPr>
          </a:p>
          <a:p>
            <a:pPr>
              <a:lnSpc>
                <a:spcPct val="150000"/>
              </a:lnSpc>
            </a:pP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smtClean="0">
                <a:latin typeface="黑体" panose="02010609060101010101" pitchFamily="49" charset="-122"/>
                <a:ea typeface="黑体" panose="02010609060101010101" pitchFamily="49" charset="-122"/>
              </a:rPr>
              <a:t>2</a:t>
            </a:r>
            <a:r>
              <a:rPr lang="zh-CN" altLang="en-US" sz="2000" dirty="0" smtClean="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开展</a:t>
            </a:r>
            <a:r>
              <a:rPr lang="zh-CN" altLang="zh-CN" sz="2000" dirty="0">
                <a:latin typeface="黑体" panose="02010609060101010101" pitchFamily="49" charset="-122"/>
                <a:ea typeface="黑体" panose="02010609060101010101" pitchFamily="49" charset="-122"/>
              </a:rPr>
              <a:t>世界一流卓越教师及教育领导者培养</a:t>
            </a:r>
            <a:r>
              <a:rPr lang="zh-CN" altLang="en-US" sz="2000" dirty="0">
                <a:latin typeface="黑体" panose="02010609060101010101" pitchFamily="49" charset="-122"/>
                <a:ea typeface="黑体" panose="02010609060101010101" pitchFamily="49" charset="-122"/>
              </a:rPr>
              <a:t>模式研究，</a:t>
            </a:r>
            <a:r>
              <a:rPr lang="zh-CN" altLang="zh-CN" sz="2000" dirty="0">
                <a:latin typeface="黑体" panose="02010609060101010101" pitchFamily="49" charset="-122"/>
                <a:ea typeface="黑体" panose="02010609060101010101" pitchFamily="49" charset="-122"/>
              </a:rPr>
              <a:t>涵盖不同学段</a:t>
            </a:r>
            <a:r>
              <a:rPr lang="zh-CN" altLang="zh-CN" sz="2000" dirty="0" smtClean="0">
                <a:latin typeface="黑体" panose="02010609060101010101" pitchFamily="49" charset="-122"/>
                <a:ea typeface="黑体" panose="02010609060101010101" pitchFamily="49" charset="-122"/>
              </a:rPr>
              <a:t>、</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zh-CN" sz="2000" dirty="0" smtClean="0">
                <a:latin typeface="黑体" panose="02010609060101010101" pitchFamily="49" charset="-122"/>
                <a:ea typeface="黑体" panose="02010609060101010101" pitchFamily="49" charset="-122"/>
              </a:rPr>
              <a:t>不同</a:t>
            </a:r>
            <a:r>
              <a:rPr lang="zh-CN" altLang="zh-CN" sz="2000" dirty="0">
                <a:latin typeface="黑体" panose="02010609060101010101" pitchFamily="49" charset="-122"/>
                <a:ea typeface="黑体" panose="02010609060101010101" pitchFamily="49" charset="-122"/>
              </a:rPr>
              <a:t>学科、不同学历层次</a:t>
            </a:r>
            <a:r>
              <a:rPr lang="zh-CN" altLang="zh-CN" sz="2000" dirty="0" smtClean="0">
                <a:latin typeface="黑体" panose="02010609060101010101" pitchFamily="49" charset="-122"/>
                <a:ea typeface="黑体" panose="02010609060101010101" pitchFamily="49" charset="-122"/>
              </a:rPr>
              <a:t>、职前</a:t>
            </a:r>
            <a:r>
              <a:rPr lang="zh-CN" altLang="en-US" sz="2000" dirty="0">
                <a:latin typeface="黑体" panose="02010609060101010101" pitchFamily="49" charset="-122"/>
                <a:ea typeface="黑体" panose="02010609060101010101" pitchFamily="49" charset="-122"/>
              </a:rPr>
              <a:t>与</a:t>
            </a:r>
            <a:r>
              <a:rPr lang="zh-CN" altLang="zh-CN" sz="2000" dirty="0" smtClean="0">
                <a:latin typeface="黑体" panose="02010609060101010101" pitchFamily="49" charset="-122"/>
                <a:ea typeface="黑体" panose="02010609060101010101" pitchFamily="49" charset="-122"/>
              </a:rPr>
              <a:t>在职</a:t>
            </a:r>
            <a:r>
              <a:rPr lang="zh-CN" altLang="zh-CN" sz="2000" dirty="0">
                <a:latin typeface="黑体" panose="02010609060101010101" pitchFamily="49" charset="-122"/>
                <a:ea typeface="黑体" panose="02010609060101010101" pitchFamily="49" charset="-122"/>
              </a:rPr>
              <a:t>卓越</a:t>
            </a:r>
            <a:r>
              <a:rPr lang="zh-CN" altLang="zh-CN" sz="2000" dirty="0" smtClean="0">
                <a:latin typeface="黑体" panose="02010609060101010101" pitchFamily="49" charset="-122"/>
                <a:ea typeface="黑体" panose="02010609060101010101" pitchFamily="49" charset="-122"/>
              </a:rPr>
              <a:t>教师</a:t>
            </a:r>
            <a:r>
              <a:rPr lang="zh-CN" altLang="zh-CN" sz="2000" dirty="0">
                <a:latin typeface="黑体" panose="02010609060101010101" pitchFamily="49" charset="-122"/>
                <a:ea typeface="黑体" panose="02010609060101010101" pitchFamily="49" charset="-122"/>
              </a:rPr>
              <a:t>培养与</a:t>
            </a:r>
            <a:r>
              <a:rPr lang="zh-CN" altLang="zh-CN" sz="2000" dirty="0" smtClean="0">
                <a:latin typeface="黑体" panose="02010609060101010101" pitchFamily="49" charset="-122"/>
                <a:ea typeface="黑体" panose="02010609060101010101" pitchFamily="49" charset="-122"/>
              </a:rPr>
              <a:t>专业发展</a:t>
            </a:r>
            <a:r>
              <a:rPr lang="zh-CN" altLang="en-US" sz="2000" dirty="0" smtClean="0">
                <a:latin typeface="黑体" panose="02010609060101010101" pitchFamily="49" charset="-122"/>
                <a:ea typeface="黑体" panose="02010609060101010101" pitchFamily="49" charset="-122"/>
              </a:rPr>
              <a:t>支持 </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zh-CN" sz="2000" dirty="0" smtClean="0">
                <a:latin typeface="黑体" panose="02010609060101010101" pitchFamily="49" charset="-122"/>
                <a:ea typeface="黑体" panose="02010609060101010101" pitchFamily="49" charset="-122"/>
              </a:rPr>
              <a:t>体系</a:t>
            </a:r>
            <a:r>
              <a:rPr lang="zh-CN" altLang="en-US" sz="2000" dirty="0" smtClean="0">
                <a:latin typeface="黑体" panose="02010609060101010101" pitchFamily="49" charset="-122"/>
                <a:ea typeface="黑体" panose="02010609060101010101" pitchFamily="49" charset="-122"/>
              </a:rPr>
              <a:t>（</a:t>
            </a:r>
            <a:r>
              <a:rPr lang="zh-CN" altLang="en-US" sz="2000" dirty="0" smtClean="0">
                <a:solidFill>
                  <a:srgbClr val="0000FF"/>
                </a:solidFill>
                <a:latin typeface="黑体" panose="02010609060101010101" pitchFamily="49" charset="-122"/>
                <a:ea typeface="黑体" panose="02010609060101010101" pitchFamily="49" charset="-122"/>
              </a:rPr>
              <a:t>学科逻辑</a:t>
            </a:r>
            <a:r>
              <a:rPr lang="en-US" altLang="zh-CN" sz="2000" dirty="0" smtClean="0">
                <a:solidFill>
                  <a:srgbClr val="0000FF"/>
                </a:solidFill>
                <a:latin typeface="黑体" panose="02010609060101010101" pitchFamily="49" charset="-122"/>
                <a:ea typeface="黑体" panose="02010609060101010101" pitchFamily="49" charset="-122"/>
              </a:rPr>
              <a:t>/</a:t>
            </a:r>
            <a:r>
              <a:rPr lang="zh-CN" altLang="en-US" sz="2000" dirty="0" smtClean="0">
                <a:solidFill>
                  <a:srgbClr val="0000FF"/>
                </a:solidFill>
                <a:latin typeface="黑体" panose="02010609060101010101" pitchFamily="49" charset="-122"/>
                <a:ea typeface="黑体" panose="02010609060101010101" pitchFamily="49" charset="-122"/>
              </a:rPr>
              <a:t>社会需求逻辑</a:t>
            </a:r>
            <a:r>
              <a:rPr lang="zh-CN" altLang="en-US" sz="2000" dirty="0" smtClean="0">
                <a:latin typeface="黑体" panose="02010609060101010101" pitchFamily="49" charset="-122"/>
                <a:ea typeface="黑体" panose="02010609060101010101" pitchFamily="49" charset="-122"/>
              </a:rPr>
              <a:t>）</a:t>
            </a:r>
            <a:r>
              <a:rPr lang="zh-CN" altLang="zh-CN" sz="2000" dirty="0" smtClean="0">
                <a:latin typeface="黑体" panose="02010609060101010101" pitchFamily="49" charset="-122"/>
                <a:ea typeface="黑体" panose="02010609060101010101" pitchFamily="49" charset="-122"/>
              </a:rPr>
              <a:t>。</a:t>
            </a:r>
            <a:endParaRPr lang="zh-CN" altLang="zh-CN" sz="2000" dirty="0">
              <a:latin typeface="黑体" panose="02010609060101010101" pitchFamily="49" charset="-122"/>
              <a:ea typeface="黑体" panose="02010609060101010101" pitchFamily="49" charset="-122"/>
            </a:endParaRPr>
          </a:p>
          <a:p>
            <a:pPr>
              <a:lnSpc>
                <a:spcPct val="150000"/>
              </a:lnSpc>
            </a:pP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3</a:t>
            </a:r>
            <a:r>
              <a:rPr lang="zh-CN" altLang="en-US" sz="2000" dirty="0" smtClean="0">
                <a:solidFill>
                  <a:srgbClr val="0000FF"/>
                </a:solidFill>
                <a:latin typeface="黑体" panose="02010609060101010101" pitchFamily="49" charset="-122"/>
                <a:ea typeface="黑体" panose="02010609060101010101" pitchFamily="49" charset="-122"/>
              </a:rPr>
              <a:t>、</a:t>
            </a:r>
            <a:r>
              <a:rPr lang="zh-CN" altLang="en-US" sz="2000" dirty="0">
                <a:solidFill>
                  <a:srgbClr val="0000FF"/>
                </a:solidFill>
                <a:latin typeface="黑体" panose="02010609060101010101" pitchFamily="49" charset="-122"/>
                <a:ea typeface="黑体" panose="02010609060101010101" pitchFamily="49" charset="-122"/>
              </a:rPr>
              <a:t>与市教委协商，在上海率先实行初高中教师“双学位”制度（学科</a:t>
            </a:r>
            <a:r>
              <a:rPr lang="zh-CN" altLang="en-US" sz="2000" dirty="0" smtClean="0">
                <a:solidFill>
                  <a:srgbClr val="0000FF"/>
                </a:solidFill>
                <a:latin typeface="黑体" panose="02010609060101010101" pitchFamily="49" charset="-122"/>
                <a:ea typeface="黑体" panose="02010609060101010101" pitchFamily="49" charset="-122"/>
              </a:rPr>
              <a:t>专</a:t>
            </a:r>
            <a:endParaRPr lang="en-US" altLang="zh-CN" sz="20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 </a:t>
            </a:r>
            <a:r>
              <a:rPr lang="en-US" altLang="zh-CN" sz="2000" dirty="0" smtClean="0">
                <a:solidFill>
                  <a:srgbClr val="0000FF"/>
                </a:solidFill>
                <a:latin typeface="黑体" panose="02010609060101010101" pitchFamily="49" charset="-122"/>
                <a:ea typeface="黑体" panose="02010609060101010101" pitchFamily="49" charset="-122"/>
              </a:rPr>
              <a:t>  </a:t>
            </a:r>
            <a:r>
              <a:rPr lang="zh-CN" altLang="en-US" sz="2000" dirty="0" smtClean="0">
                <a:solidFill>
                  <a:srgbClr val="0000FF"/>
                </a:solidFill>
                <a:latin typeface="黑体" panose="02010609060101010101" pitchFamily="49" charset="-122"/>
                <a:ea typeface="黑体" panose="02010609060101010101" pitchFamily="49" charset="-122"/>
              </a:rPr>
              <a:t>业学位</a:t>
            </a:r>
            <a:r>
              <a:rPr lang="zh-CN" altLang="en-US" sz="2000" dirty="0">
                <a:solidFill>
                  <a:srgbClr val="0000FF"/>
                </a:solidFill>
                <a:latin typeface="黑体" panose="02010609060101010101" pitchFamily="49" charset="-122"/>
                <a:ea typeface="黑体" panose="02010609060101010101" pitchFamily="49" charset="-122"/>
              </a:rPr>
              <a:t>，教育硕士学位）</a:t>
            </a:r>
            <a:r>
              <a:rPr lang="zh-CN" altLang="en-US" sz="2000" dirty="0" smtClean="0">
                <a:solidFill>
                  <a:srgbClr val="0000FF"/>
                </a:solidFill>
                <a:latin typeface="黑体" panose="02010609060101010101" pitchFamily="49" charset="-122"/>
                <a:ea typeface="黑体" panose="02010609060101010101" pitchFamily="49" charset="-122"/>
              </a:rPr>
              <a:t>。</a:t>
            </a:r>
            <a:endParaRPr lang="zh-CN" altLang="en-US" sz="2000" dirty="0">
              <a:solidFill>
                <a:srgbClr val="0000FF"/>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162246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764704"/>
            <a:ext cx="7920880" cy="4708981"/>
          </a:xfrm>
          <a:prstGeom prst="rect">
            <a:avLst/>
          </a:prstGeom>
        </p:spPr>
        <p:txBody>
          <a:bodyPr wrap="square">
            <a:spAutoFit/>
          </a:bodyPr>
          <a:lstStyle/>
          <a:p>
            <a:pPr>
              <a:lnSpc>
                <a:spcPct val="150000"/>
              </a:lnSpc>
            </a:pPr>
            <a:r>
              <a:rPr lang="en-US" altLang="zh-CN" sz="2000" dirty="0" smtClean="0">
                <a:solidFill>
                  <a:srgbClr val="0000FF"/>
                </a:solidFill>
                <a:latin typeface="黑体" panose="02010609060101010101" pitchFamily="49" charset="-122"/>
                <a:ea typeface="黑体" panose="02010609060101010101" pitchFamily="49" charset="-122"/>
              </a:rPr>
              <a:t>4</a:t>
            </a:r>
            <a:r>
              <a:rPr lang="zh-CN" altLang="en-US" sz="2000" dirty="0" smtClean="0">
                <a:solidFill>
                  <a:srgbClr val="0000FF"/>
                </a:solidFill>
                <a:latin typeface="黑体" panose="02010609060101010101" pitchFamily="49" charset="-122"/>
                <a:ea typeface="黑体" panose="02010609060101010101" pitchFamily="49" charset="-122"/>
              </a:rPr>
              <a:t>、</a:t>
            </a:r>
            <a:r>
              <a:rPr lang="zh-CN" altLang="en-US" sz="2000" dirty="0">
                <a:solidFill>
                  <a:srgbClr val="0000FF"/>
                </a:solidFill>
                <a:latin typeface="黑体" panose="02010609060101010101" pitchFamily="49" charset="-122"/>
                <a:ea typeface="黑体" panose="02010609060101010101" pitchFamily="49" charset="-122"/>
              </a:rPr>
              <a:t>组建全国（上海）基础教育专家数据库，聘请基础教育顶级</a:t>
            </a:r>
            <a:r>
              <a:rPr lang="zh-CN" altLang="en-US" sz="2000" dirty="0" smtClean="0">
                <a:solidFill>
                  <a:srgbClr val="0000FF"/>
                </a:solidFill>
                <a:latin typeface="黑体" panose="02010609060101010101" pitchFamily="49" charset="-122"/>
                <a:ea typeface="黑体" panose="02010609060101010101" pitchFamily="49" charset="-122"/>
              </a:rPr>
              <a:t>专家</a:t>
            </a:r>
            <a:endParaRPr lang="en-US" altLang="zh-CN" sz="2000" dirty="0" smtClean="0">
              <a:solidFill>
                <a:srgbClr val="0000FF"/>
              </a:solidFill>
              <a:latin typeface="黑体" panose="02010609060101010101" pitchFamily="49" charset="-122"/>
              <a:ea typeface="黑体" panose="02010609060101010101" pitchFamily="49" charset="-122"/>
            </a:endParaRPr>
          </a:p>
          <a:p>
            <a:pPr>
              <a:lnSpc>
                <a:spcPct val="150000"/>
              </a:lnSpc>
            </a:pPr>
            <a:r>
              <a:rPr lang="en-US" altLang="zh-CN" sz="2000" dirty="0">
                <a:solidFill>
                  <a:srgbClr val="0000FF"/>
                </a:solidFill>
                <a:latin typeface="黑体" panose="02010609060101010101" pitchFamily="49" charset="-122"/>
                <a:ea typeface="黑体" panose="02010609060101010101" pitchFamily="49" charset="-122"/>
              </a:rPr>
              <a:t> </a:t>
            </a:r>
            <a:r>
              <a:rPr lang="en-US" altLang="zh-CN" sz="2000" dirty="0" smtClean="0">
                <a:solidFill>
                  <a:srgbClr val="0000FF"/>
                </a:solidFill>
                <a:latin typeface="黑体" panose="02010609060101010101" pitchFamily="49" charset="-122"/>
                <a:ea typeface="黑体" panose="02010609060101010101" pitchFamily="49" charset="-122"/>
              </a:rPr>
              <a:t>  </a:t>
            </a:r>
            <a:r>
              <a:rPr lang="zh-CN" altLang="en-US" sz="2000" dirty="0" smtClean="0">
                <a:solidFill>
                  <a:srgbClr val="0000FF"/>
                </a:solidFill>
                <a:latin typeface="黑体" panose="02010609060101010101" pitchFamily="49" charset="-122"/>
                <a:ea typeface="黑体" panose="02010609060101010101" pitchFamily="49" charset="-122"/>
              </a:rPr>
              <a:t>参与</a:t>
            </a:r>
            <a:r>
              <a:rPr lang="zh-CN" altLang="en-US" sz="2000" dirty="0">
                <a:solidFill>
                  <a:srgbClr val="0000FF"/>
                </a:solidFill>
                <a:latin typeface="黑体" panose="02010609060101010101" pitchFamily="49" charset="-122"/>
                <a:ea typeface="黑体" panose="02010609060101010101" pitchFamily="49" charset="-122"/>
              </a:rPr>
              <a:t>指导我校教师教育改革与</a:t>
            </a:r>
            <a:r>
              <a:rPr lang="zh-CN" altLang="en-US" sz="2000" dirty="0" smtClean="0">
                <a:solidFill>
                  <a:srgbClr val="0000FF"/>
                </a:solidFill>
                <a:latin typeface="黑体" panose="02010609060101010101" pitchFamily="49" charset="-122"/>
                <a:ea typeface="黑体" panose="02010609060101010101" pitchFamily="49" charset="-122"/>
              </a:rPr>
              <a:t>发展；</a:t>
            </a:r>
            <a:r>
              <a:rPr lang="zh-CN" altLang="en-US" sz="2000" dirty="0" smtClean="0">
                <a:latin typeface="黑体" panose="02010609060101010101" pitchFamily="49" charset="-122"/>
                <a:ea typeface="黑体" panose="02010609060101010101" pitchFamily="49" charset="-122"/>
              </a:rPr>
              <a:t>与上海市十六个</a:t>
            </a:r>
            <a:r>
              <a:rPr lang="zh-CN" altLang="en-US" sz="2000" dirty="0">
                <a:latin typeface="黑体" panose="02010609060101010101" pitchFamily="49" charset="-122"/>
                <a:ea typeface="黑体" panose="02010609060101010101" pitchFamily="49" charset="-122"/>
              </a:rPr>
              <a:t>区教育局</a:t>
            </a:r>
            <a:r>
              <a:rPr lang="zh-CN" altLang="en-US" sz="2000" dirty="0" smtClean="0">
                <a:latin typeface="黑体" panose="02010609060101010101" pitchFamily="49" charset="-122"/>
                <a:ea typeface="黑体" panose="02010609060101010101" pitchFamily="49" charset="-122"/>
              </a:rPr>
              <a:t>、</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en-US" sz="2000" dirty="0" smtClean="0">
                <a:latin typeface="黑体" panose="02010609060101010101" pitchFamily="49" charset="-122"/>
                <a:ea typeface="黑体" panose="02010609060101010101" pitchFamily="49" charset="-122"/>
              </a:rPr>
              <a:t>区</a:t>
            </a:r>
            <a:r>
              <a:rPr lang="zh-CN" altLang="en-US" sz="2000" dirty="0">
                <a:latin typeface="黑体" panose="02010609060101010101" pitchFamily="49" charset="-122"/>
                <a:ea typeface="黑体" panose="02010609060101010101" pitchFamily="49" charset="-122"/>
              </a:rPr>
              <a:t>教育学院形成伙伴关系</a:t>
            </a:r>
            <a:r>
              <a:rPr lang="zh-CN" altLang="en-US" sz="2000" dirty="0" smtClean="0">
                <a:latin typeface="黑体" panose="02010609060101010101" pitchFamily="49" charset="-122"/>
                <a:ea typeface="黑体" panose="02010609060101010101" pitchFamily="49" charset="-122"/>
              </a:rPr>
              <a:t>，加快推进</a:t>
            </a:r>
            <a:r>
              <a:rPr lang="zh-CN" altLang="en-US" sz="2000" dirty="0" smtClean="0">
                <a:solidFill>
                  <a:srgbClr val="0000FF"/>
                </a:solidFill>
                <a:latin typeface="黑体" panose="02010609060101010101" pitchFamily="49" charset="-122"/>
                <a:ea typeface="黑体" panose="02010609060101010101" pitchFamily="49" charset="-122"/>
              </a:rPr>
              <a:t>教育供给</a:t>
            </a:r>
            <a:r>
              <a:rPr lang="zh-CN" altLang="en-US" sz="2000" dirty="0">
                <a:solidFill>
                  <a:srgbClr val="0000FF"/>
                </a:solidFill>
                <a:latin typeface="黑体" panose="02010609060101010101" pitchFamily="49" charset="-122"/>
                <a:ea typeface="黑体" panose="02010609060101010101" pitchFamily="49" charset="-122"/>
              </a:rPr>
              <a:t>侧</a:t>
            </a:r>
            <a:r>
              <a:rPr lang="zh-CN" altLang="en-US" sz="2000" dirty="0">
                <a:latin typeface="黑体" panose="02010609060101010101" pitchFamily="49" charset="-122"/>
                <a:ea typeface="黑体" panose="02010609060101010101" pitchFamily="49" charset="-122"/>
              </a:rPr>
              <a:t>改革。</a:t>
            </a:r>
            <a:endParaRPr lang="en-US" altLang="zh-CN" sz="2000" dirty="0">
              <a:latin typeface="黑体" panose="02010609060101010101" pitchFamily="49" charset="-122"/>
              <a:ea typeface="黑体" panose="02010609060101010101" pitchFamily="49" charset="-122"/>
            </a:endParaRPr>
          </a:p>
          <a:p>
            <a:pPr>
              <a:lnSpc>
                <a:spcPct val="150000"/>
              </a:lnSpc>
            </a:pP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smtClean="0">
                <a:latin typeface="黑体" panose="02010609060101010101" pitchFamily="49" charset="-122"/>
                <a:ea typeface="黑体" panose="02010609060101010101" pitchFamily="49" charset="-122"/>
              </a:rPr>
              <a:t>5</a:t>
            </a:r>
            <a:r>
              <a:rPr lang="zh-CN" altLang="en-US" sz="2000" dirty="0" smtClean="0">
                <a:latin typeface="黑体" panose="02010609060101010101" pitchFamily="49" charset="-122"/>
                <a:ea typeface="黑体" panose="02010609060101010101" pitchFamily="49" charset="-122"/>
              </a:rPr>
              <a:t>、利用</a:t>
            </a:r>
            <a:r>
              <a:rPr lang="zh-CN" altLang="en-US" sz="2000" dirty="0">
                <a:latin typeface="黑体" panose="02010609060101010101" pitchFamily="49" charset="-122"/>
                <a:ea typeface="黑体" panose="02010609060101010101" pitchFamily="49" charset="-122"/>
              </a:rPr>
              <a:t>我校“教师教育创新中心”这一平台，建立“种子计划”</a:t>
            </a:r>
            <a:r>
              <a:rPr lang="zh-CN" altLang="en-US" sz="2000" dirty="0" smtClean="0">
                <a:latin typeface="黑体" panose="02010609060101010101" pitchFamily="49" charset="-122"/>
                <a:ea typeface="黑体" panose="02010609060101010101" pitchFamily="49" charset="-122"/>
              </a:rPr>
              <a:t>，</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en-US" sz="2000" dirty="0" smtClean="0">
                <a:latin typeface="黑体" panose="02010609060101010101" pitchFamily="49" charset="-122"/>
                <a:ea typeface="黑体" panose="02010609060101010101" pitchFamily="49" charset="-122"/>
              </a:rPr>
              <a:t>鼓励</a:t>
            </a:r>
            <a:r>
              <a:rPr lang="zh-CN" altLang="en-US" sz="2000" dirty="0">
                <a:latin typeface="黑体" panose="02010609060101010101" pitchFamily="49" charset="-122"/>
                <a:ea typeface="黑体" panose="02010609060101010101" pitchFamily="49" charset="-122"/>
              </a:rPr>
              <a:t>课程与教学论相关教师参与上海基础教育</a:t>
            </a:r>
            <a:r>
              <a:rPr lang="zh-CN" altLang="en-US" sz="2000" dirty="0" smtClean="0">
                <a:latin typeface="黑体" panose="02010609060101010101" pitchFamily="49" charset="-122"/>
                <a:ea typeface="黑体" panose="02010609060101010101" pitchFamily="49" charset="-122"/>
              </a:rPr>
              <a:t>改革与</a:t>
            </a:r>
            <a:r>
              <a:rPr lang="zh-CN" altLang="en-US" sz="2000" dirty="0">
                <a:latin typeface="黑体" panose="02010609060101010101" pitchFamily="49" charset="-122"/>
                <a:ea typeface="黑体" panose="02010609060101010101" pitchFamily="49" charset="-122"/>
              </a:rPr>
              <a:t>发展</a:t>
            </a:r>
            <a:r>
              <a:rPr lang="zh-CN" altLang="en-US" sz="2000" dirty="0" smtClean="0">
                <a:latin typeface="黑体" panose="02010609060101010101" pitchFamily="49" charset="-122"/>
                <a:ea typeface="黑体" panose="02010609060101010101" pitchFamily="49" charset="-122"/>
              </a:rPr>
              <a:t>，提升</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en-US" sz="2000" dirty="0" smtClean="0">
                <a:solidFill>
                  <a:srgbClr val="0000FF"/>
                </a:solidFill>
                <a:latin typeface="黑体" panose="02010609060101010101" pitchFamily="49" charset="-122"/>
                <a:ea typeface="黑体" panose="02010609060101010101" pitchFamily="49" charset="-122"/>
              </a:rPr>
              <a:t>上海师范大学对基础教育的话语</a:t>
            </a:r>
            <a:r>
              <a:rPr lang="zh-CN" altLang="en-US" sz="2000" dirty="0">
                <a:solidFill>
                  <a:srgbClr val="0000FF"/>
                </a:solidFill>
                <a:latin typeface="黑体" panose="02010609060101010101" pitchFamily="49" charset="-122"/>
                <a:ea typeface="黑体" panose="02010609060101010101" pitchFamily="49" charset="-122"/>
              </a:rPr>
              <a:t>权</a:t>
            </a:r>
            <a:r>
              <a:rPr lang="zh-CN" altLang="en-US" sz="2000" dirty="0" smtClean="0">
                <a:latin typeface="黑体" panose="02010609060101010101" pitchFamily="49" charset="-122"/>
                <a:ea typeface="黑体" panose="02010609060101010101" pitchFamily="49" charset="-122"/>
              </a:rPr>
              <a:t>。</a:t>
            </a:r>
            <a:endParaRPr lang="en-US" altLang="zh-CN" sz="2000" dirty="0" smtClean="0">
              <a:latin typeface="黑体" panose="02010609060101010101" pitchFamily="49" charset="-122"/>
              <a:ea typeface="黑体" panose="02010609060101010101" pitchFamily="49" charset="-122"/>
            </a:endParaRPr>
          </a:p>
          <a:p>
            <a:pPr>
              <a:lnSpc>
                <a:spcPct val="150000"/>
              </a:lnSpc>
            </a:pPr>
            <a:endParaRPr lang="en-US" altLang="zh-CN" sz="2000" dirty="0">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0000FF"/>
                </a:solidFill>
                <a:latin typeface="黑体" panose="02010609060101010101" pitchFamily="49" charset="-122"/>
                <a:ea typeface="黑体" panose="02010609060101010101" pitchFamily="49" charset="-122"/>
              </a:rPr>
              <a:t>6</a:t>
            </a:r>
            <a:r>
              <a:rPr lang="zh-CN" altLang="en-US" sz="2000" dirty="0" smtClean="0">
                <a:solidFill>
                  <a:srgbClr val="0000FF"/>
                </a:solidFill>
                <a:latin typeface="黑体" panose="02010609060101010101" pitchFamily="49" charset="-122"/>
                <a:ea typeface="黑体" panose="02010609060101010101" pitchFamily="49" charset="-122"/>
              </a:rPr>
              <a:t>、整合教育信息技术力量，创建“教师教育创新实验室”，</a:t>
            </a:r>
            <a:r>
              <a:rPr lang="zh-CN" altLang="en-US" sz="2000" dirty="0" smtClean="0">
                <a:latin typeface="黑体" panose="02010609060101010101" pitchFamily="49" charset="-122"/>
                <a:ea typeface="黑体" panose="02010609060101010101" pitchFamily="49" charset="-122"/>
              </a:rPr>
              <a:t>与知名</a:t>
            </a:r>
            <a:endParaRPr lang="en-US" altLang="zh-CN" sz="2000" dirty="0" smtClean="0">
              <a:latin typeface="黑体" panose="02010609060101010101" pitchFamily="49" charset="-122"/>
              <a:ea typeface="黑体" panose="02010609060101010101" pitchFamily="49" charset="-122"/>
            </a:endParaRPr>
          </a:p>
          <a:p>
            <a:pPr>
              <a:lnSpc>
                <a:spcPct val="150000"/>
              </a:lnSpc>
            </a:pPr>
            <a:r>
              <a:rPr lang="en-US" altLang="zh-CN" sz="2000" dirty="0">
                <a:latin typeface="黑体" panose="02010609060101010101" pitchFamily="49" charset="-122"/>
                <a:ea typeface="黑体" panose="02010609060101010101" pitchFamily="49" charset="-122"/>
              </a:rPr>
              <a:t> </a:t>
            </a:r>
            <a:r>
              <a:rPr lang="en-US" altLang="zh-CN" sz="2000" dirty="0" smtClean="0">
                <a:latin typeface="黑体" panose="02010609060101010101" pitchFamily="49" charset="-122"/>
                <a:ea typeface="黑体" panose="02010609060101010101" pitchFamily="49" charset="-122"/>
              </a:rPr>
              <a:t>  </a:t>
            </a:r>
            <a:r>
              <a:rPr lang="zh-CN" altLang="en-US" sz="2000" dirty="0" smtClean="0">
                <a:latin typeface="黑体" panose="02010609060101010101" pitchFamily="49" charset="-122"/>
                <a:ea typeface="黑体" panose="02010609060101010101" pitchFamily="49" charset="-122"/>
              </a:rPr>
              <a:t>中小</a:t>
            </a:r>
            <a:r>
              <a:rPr lang="zh-CN" altLang="en-US" sz="2000" dirty="0">
                <a:latin typeface="黑体" panose="02010609060101010101" pitchFamily="49" charset="-122"/>
                <a:ea typeface="黑体" panose="02010609060101010101" pitchFamily="49" charset="-122"/>
              </a:rPr>
              <a:t>幼实现互联互通，</a:t>
            </a:r>
            <a:r>
              <a:rPr lang="zh-CN" altLang="en-US" sz="2000" dirty="0" smtClean="0">
                <a:latin typeface="黑体" panose="02010609060101010101" pitchFamily="49" charset="-122"/>
                <a:ea typeface="黑体" panose="02010609060101010101" pitchFamily="49" charset="-122"/>
              </a:rPr>
              <a:t>开展现实场景</a:t>
            </a:r>
            <a:r>
              <a:rPr lang="zh-CN" altLang="en-US" sz="2000" dirty="0">
                <a:latin typeface="黑体" panose="02010609060101010101" pitchFamily="49" charset="-122"/>
                <a:ea typeface="黑体" panose="02010609060101010101" pitchFamily="49" charset="-122"/>
              </a:rPr>
              <a:t>教学</a:t>
            </a:r>
            <a:r>
              <a:rPr lang="zh-CN" altLang="en-US" sz="2000" dirty="0" smtClean="0">
                <a:latin typeface="黑体" panose="02010609060101010101" pitchFamily="49" charset="-122"/>
                <a:ea typeface="黑体" panose="02010609060101010101" pitchFamily="49" charset="-122"/>
              </a:rPr>
              <a:t>。</a:t>
            </a:r>
            <a:endParaRPr lang="en-US" altLang="zh-CN" sz="2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939786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11760" y="205626"/>
            <a:ext cx="3570208" cy="559769"/>
          </a:xfrm>
          <a:prstGeom prst="rect">
            <a:avLst/>
          </a:prstGeom>
        </p:spPr>
        <p:txBody>
          <a:bodyPr wrap="none">
            <a:spAutoFit/>
          </a:bodyPr>
          <a:lstStyle/>
          <a:p>
            <a:pPr>
              <a:lnSpc>
                <a:spcPct val="150000"/>
              </a:lnSpc>
            </a:pPr>
            <a:r>
              <a:rPr lang="zh-CN" altLang="en-US" sz="2400" dirty="0">
                <a:solidFill>
                  <a:srgbClr val="0000FF"/>
                </a:solidFill>
                <a:latin typeface="黑体" panose="02010609060101010101" pitchFamily="49" charset="-122"/>
                <a:ea typeface="黑体" panose="02010609060101010101" pitchFamily="49" charset="-122"/>
              </a:rPr>
              <a:t>三、新学期开学相关工作</a:t>
            </a:r>
            <a:endParaRPr lang="zh-CN" altLang="zh-CN" sz="2400" dirty="0">
              <a:solidFill>
                <a:srgbClr val="0000FF"/>
              </a:solidFill>
              <a:latin typeface="黑体" panose="02010609060101010101" pitchFamily="49" charset="-122"/>
              <a:ea typeface="黑体" panose="02010609060101010101" pitchFamily="49" charset="-122"/>
            </a:endParaRPr>
          </a:p>
        </p:txBody>
      </p:sp>
      <p:sp>
        <p:nvSpPr>
          <p:cNvPr id="3" name="TextBox 2"/>
          <p:cNvSpPr txBox="1"/>
          <p:nvPr/>
        </p:nvSpPr>
        <p:spPr>
          <a:xfrm>
            <a:off x="810720" y="1052736"/>
            <a:ext cx="8153768" cy="4847481"/>
          </a:xfrm>
          <a:prstGeom prst="rect">
            <a:avLst/>
          </a:prstGeom>
          <a:noFill/>
        </p:spPr>
        <p:txBody>
          <a:bodyPr wrap="square" rtlCol="0">
            <a:spAutoFit/>
          </a:bodyPr>
          <a:lstStyle/>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1</a:t>
            </a:r>
            <a:r>
              <a:rPr lang="zh-CN" altLang="en-US" sz="2000" dirty="0" smtClean="0">
                <a:solidFill>
                  <a:srgbClr val="FF0000"/>
                </a:solidFill>
                <a:latin typeface="华文行楷" panose="02010800040101010101" pitchFamily="2" charset="-122"/>
                <a:ea typeface="华文行楷" panose="02010800040101010101" pitchFamily="2" charset="-122"/>
              </a:rPr>
              <a:t>、学生工作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本科生生源好了，少数民族学生多了，研究生量大了，全员育人任务艰巨了</a:t>
            </a:r>
            <a:endParaRPr lang="en-US" altLang="zh-CN" dirty="0" smtClean="0">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2</a:t>
            </a:r>
            <a:r>
              <a:rPr lang="zh-CN" altLang="en-US" sz="2000" dirty="0" smtClean="0">
                <a:solidFill>
                  <a:srgbClr val="FF0000"/>
                </a:solidFill>
                <a:latin typeface="华文行楷" panose="02010800040101010101" pitchFamily="2" charset="-122"/>
                <a:ea typeface="华文行楷" panose="02010800040101010101" pitchFamily="2" charset="-122"/>
              </a:rPr>
              <a:t>、本科教学</a:t>
            </a:r>
            <a:r>
              <a:rPr lang="zh-CN" altLang="en-US" sz="2000" dirty="0">
                <a:solidFill>
                  <a:srgbClr val="FF0000"/>
                </a:solidFill>
                <a:latin typeface="华文行楷" panose="02010800040101010101" pitchFamily="2" charset="-122"/>
                <a:ea typeface="华文行楷" panose="02010800040101010101" pitchFamily="2" charset="-122"/>
              </a:rPr>
              <a:t>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规范</a:t>
            </a:r>
            <a:r>
              <a:rPr lang="zh-CN" altLang="en-US" dirty="0">
                <a:latin typeface="黑体" panose="02010609060101010101" pitchFamily="49" charset="-122"/>
                <a:ea typeface="黑体" panose="02010609060101010101" pitchFamily="49" charset="-122"/>
              </a:rPr>
              <a:t>有序，坐班答疑持续，专业认证紧迫，创先争优刻不容缓</a:t>
            </a:r>
            <a:endParaRPr lang="en-US" altLang="zh-CN" dirty="0">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3</a:t>
            </a:r>
            <a:r>
              <a:rPr lang="zh-CN" altLang="en-US" sz="2000" dirty="0">
                <a:solidFill>
                  <a:srgbClr val="FF0000"/>
                </a:solidFill>
                <a:latin typeface="华文行楷" panose="02010800040101010101" pitchFamily="2" charset="-122"/>
                <a:ea typeface="华文行楷" panose="02010800040101010101" pitchFamily="2" charset="-122"/>
              </a:rPr>
              <a:t>、</a:t>
            </a:r>
            <a:r>
              <a:rPr lang="zh-CN" altLang="en-US" sz="2000" dirty="0" smtClean="0">
                <a:solidFill>
                  <a:srgbClr val="FF0000"/>
                </a:solidFill>
                <a:latin typeface="华文行楷" panose="02010800040101010101" pitchFamily="2" charset="-122"/>
                <a:ea typeface="华文行楷" panose="02010800040101010101" pitchFamily="2" charset="-122"/>
              </a:rPr>
              <a:t>研究生培养工作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明确</a:t>
            </a:r>
            <a:r>
              <a:rPr lang="zh-CN" altLang="en-US" dirty="0">
                <a:latin typeface="黑体" panose="02010609060101010101" pitchFamily="49" charset="-122"/>
                <a:ea typeface="黑体" panose="02010609060101010101" pitchFamily="49" charset="-122"/>
              </a:rPr>
              <a:t>培养流程，把握时间节点，潜心学习，激励科研</a:t>
            </a:r>
            <a:r>
              <a:rPr lang="zh-CN" altLang="en-US" dirty="0" smtClean="0">
                <a:latin typeface="黑体" panose="02010609060101010101" pitchFamily="49" charset="-122"/>
                <a:ea typeface="黑体" panose="02010609060101010101" pitchFamily="49" charset="-122"/>
              </a:rPr>
              <a:t>发表，动态调整博士生导师学生数</a:t>
            </a:r>
            <a:endParaRPr lang="en-US" altLang="zh-CN" dirty="0">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4</a:t>
            </a:r>
            <a:r>
              <a:rPr lang="zh-CN" altLang="en-US" sz="2000" dirty="0">
                <a:solidFill>
                  <a:srgbClr val="FF0000"/>
                </a:solidFill>
                <a:latin typeface="华文行楷" panose="02010800040101010101" pitchFamily="2" charset="-122"/>
                <a:ea typeface="华文行楷" panose="02010800040101010101" pitchFamily="2" charset="-122"/>
              </a:rPr>
              <a:t>、科研工作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高峰</a:t>
            </a:r>
            <a:r>
              <a:rPr lang="zh-CN" altLang="en-US" dirty="0">
                <a:latin typeface="黑体" panose="02010609060101010101" pitchFamily="49" charset="-122"/>
                <a:ea typeface="黑体" panose="02010609060101010101" pitchFamily="49" charset="-122"/>
              </a:rPr>
              <a:t>高原学科建设加快推进，组建一流研究</a:t>
            </a:r>
            <a:r>
              <a:rPr lang="zh-CN" altLang="en-US" dirty="0" smtClean="0">
                <a:latin typeface="黑体" panose="02010609060101010101" pitchFamily="49" charset="-122"/>
                <a:ea typeface="黑体" panose="02010609060101010101" pitchFamily="49" charset="-122"/>
              </a:rPr>
              <a:t>团队（对照六大重点发展领域），</a:t>
            </a:r>
            <a:r>
              <a:rPr lang="zh-CN" altLang="en-US" dirty="0">
                <a:latin typeface="黑体" panose="02010609060101010101" pitchFamily="49" charset="-122"/>
                <a:ea typeface="黑体" panose="02010609060101010101" pitchFamily="49" charset="-122"/>
              </a:rPr>
              <a:t>申报各类课题与奖</a:t>
            </a:r>
            <a:r>
              <a:rPr lang="zh-CN" altLang="en-US" dirty="0" smtClean="0">
                <a:latin typeface="黑体" panose="02010609060101010101" pitchFamily="49" charset="-122"/>
                <a:ea typeface="黑体" panose="02010609060101010101" pitchFamily="49" charset="-122"/>
              </a:rPr>
              <a:t>项，大力</a:t>
            </a:r>
            <a:r>
              <a:rPr lang="zh-CN" altLang="en-US" dirty="0">
                <a:latin typeface="黑体" panose="02010609060101010101" pitchFamily="49" charset="-122"/>
                <a:ea typeface="黑体" panose="02010609060101010101" pitchFamily="49" charset="-122"/>
              </a:rPr>
              <a:t>引进高端人才，申报各类人才计划，提升学科平台发展水平（</a:t>
            </a:r>
            <a:r>
              <a:rPr lang="zh-CN" altLang="en-US" dirty="0" smtClean="0">
                <a:latin typeface="黑体" panose="02010609060101010101" pitchFamily="49" charset="-122"/>
                <a:ea typeface="黑体" panose="02010609060101010101" pitchFamily="49" charset="-122"/>
              </a:rPr>
              <a:t>联合国教科文组织教师教育中心</a:t>
            </a:r>
            <a:r>
              <a:rPr lang="zh-CN" altLang="en-US" dirty="0">
                <a:latin typeface="黑体" panose="02010609060101010101" pitchFamily="49" charset="-122"/>
                <a:ea typeface="黑体" panose="02010609060101010101" pitchFamily="49" charset="-122"/>
              </a:rPr>
              <a:t>、教育督导研究中心等）</a:t>
            </a:r>
            <a:endParaRPr lang="zh-CN" altLang="en-US"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267780548"/>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836712"/>
            <a:ext cx="7560840" cy="5493812"/>
          </a:xfrm>
          <a:prstGeom prst="rect">
            <a:avLst/>
          </a:prstGeom>
          <a:noFill/>
        </p:spPr>
        <p:txBody>
          <a:bodyPr wrap="square" rtlCol="0">
            <a:spAutoFit/>
          </a:bodyPr>
          <a:lstStyle/>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5</a:t>
            </a:r>
            <a:r>
              <a:rPr lang="zh-CN" altLang="en-US" sz="2000" dirty="0" smtClean="0">
                <a:solidFill>
                  <a:srgbClr val="FF0000"/>
                </a:solidFill>
                <a:latin typeface="华文行楷" panose="02010800040101010101" pitchFamily="2" charset="-122"/>
                <a:ea typeface="华文行楷" panose="02010800040101010101" pitchFamily="2" charset="-122"/>
              </a:rPr>
              <a:t>、社会服务</a:t>
            </a:r>
            <a:r>
              <a:rPr lang="zh-CN" altLang="en-US" sz="2000" dirty="0">
                <a:solidFill>
                  <a:srgbClr val="FF0000"/>
                </a:solidFill>
                <a:latin typeface="华文行楷" panose="02010800040101010101" pitchFamily="2" charset="-122"/>
                <a:ea typeface="华文行楷" panose="02010800040101010101" pitchFamily="2" charset="-122"/>
              </a:rPr>
              <a:t>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“国培计划”</a:t>
            </a:r>
            <a:r>
              <a:rPr lang="zh-CN" altLang="en-US" dirty="0">
                <a:latin typeface="黑体" panose="02010609060101010101" pitchFamily="49" charset="-122"/>
                <a:ea typeface="黑体" panose="02010609060101010101" pitchFamily="49" charset="-122"/>
              </a:rPr>
              <a:t>（语文、农村校长助力工程、领航过程等），联合国教科文组织教师教育中心等的国际培训与服务，市属高校新教师培训，“强师工程”，市高校新辅导员培训、市初任中小学校长培训、援疆援滇等</a:t>
            </a:r>
            <a:endParaRPr lang="en-US" altLang="zh-CN" dirty="0">
              <a:latin typeface="黑体" panose="02010609060101010101" pitchFamily="49" charset="-122"/>
              <a:ea typeface="黑体" panose="02010609060101010101" pitchFamily="49" charset="-122"/>
            </a:endParaRPr>
          </a:p>
          <a:p>
            <a:endParaRPr lang="en-US" altLang="zh-CN" dirty="0"/>
          </a:p>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6</a:t>
            </a:r>
            <a:r>
              <a:rPr lang="zh-CN" altLang="en-US" sz="2000" dirty="0" smtClean="0">
                <a:solidFill>
                  <a:srgbClr val="FF0000"/>
                </a:solidFill>
                <a:latin typeface="华文行楷" panose="02010800040101010101" pitchFamily="2" charset="-122"/>
                <a:ea typeface="华文行楷" panose="02010800040101010101" pitchFamily="2" charset="-122"/>
              </a:rPr>
              <a:t>、</a:t>
            </a:r>
            <a:r>
              <a:rPr lang="zh-CN" altLang="en-US" sz="2000" dirty="0">
                <a:solidFill>
                  <a:srgbClr val="FF0000"/>
                </a:solidFill>
                <a:latin typeface="华文行楷" panose="02010800040101010101" pitchFamily="2" charset="-122"/>
                <a:ea typeface="华文行楷" panose="02010800040101010101" pitchFamily="2" charset="-122"/>
              </a:rPr>
              <a:t>国际交流工作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smtClean="0">
                <a:latin typeface="黑体" panose="02010609060101010101" pitchFamily="49" charset="-122"/>
                <a:ea typeface="黑体" panose="02010609060101010101" pitchFamily="49" charset="-122"/>
              </a:rPr>
              <a:t>国际学术</a:t>
            </a:r>
            <a:r>
              <a:rPr lang="zh-CN" altLang="en-US" dirty="0">
                <a:latin typeface="黑体" panose="02010609060101010101" pitchFamily="49" charset="-122"/>
                <a:ea typeface="黑体" panose="02010609060101010101" pitchFamily="49" charset="-122"/>
              </a:rPr>
              <a:t>会议，中英数学教师交流</a:t>
            </a:r>
            <a:r>
              <a:rPr lang="zh-CN" altLang="en-US" dirty="0" smtClean="0">
                <a:latin typeface="黑体" panose="02010609060101010101" pitchFamily="49" charset="-122"/>
                <a:ea typeface="黑体" panose="02010609060101010101" pitchFamily="49" charset="-122"/>
              </a:rPr>
              <a:t>项目，</a:t>
            </a:r>
            <a:r>
              <a:rPr lang="en-US" altLang="zh-CN" dirty="0" smtClean="0">
                <a:latin typeface="黑体" panose="02010609060101010101" pitchFamily="49" charset="-122"/>
                <a:ea typeface="黑体" panose="02010609060101010101" pitchFamily="49" charset="-122"/>
              </a:rPr>
              <a:t>APEC</a:t>
            </a:r>
            <a:r>
              <a:rPr lang="zh-CN" altLang="en-US" dirty="0" smtClean="0">
                <a:latin typeface="黑体" panose="02010609060101010101" pitchFamily="49" charset="-122"/>
                <a:ea typeface="黑体" panose="02010609060101010101" pitchFamily="49" charset="-122"/>
              </a:rPr>
              <a:t>项目，一带一路项目，</a:t>
            </a:r>
            <a:r>
              <a:rPr lang="en-US" altLang="zh-CN" dirty="0" smtClean="0">
                <a:latin typeface="黑体" panose="02010609060101010101" pitchFamily="49" charset="-122"/>
                <a:ea typeface="黑体" panose="02010609060101010101" pitchFamily="49" charset="-122"/>
              </a:rPr>
              <a:t>TALIS</a:t>
            </a:r>
            <a:r>
              <a:rPr lang="zh-CN" altLang="en-US" dirty="0" smtClean="0">
                <a:latin typeface="黑体" panose="02010609060101010101" pitchFamily="49" charset="-122"/>
                <a:ea typeface="黑体" panose="02010609060101010101" pitchFamily="49" charset="-122"/>
              </a:rPr>
              <a:t>之</a:t>
            </a:r>
            <a:r>
              <a:rPr lang="en-US" altLang="zh-CN" dirty="0" smtClean="0">
                <a:latin typeface="黑体" panose="02010609060101010101" pitchFamily="49" charset="-122"/>
                <a:ea typeface="黑体" panose="02010609060101010101" pitchFamily="49" charset="-122"/>
              </a:rPr>
              <a:t>video study</a:t>
            </a:r>
            <a:r>
              <a:rPr lang="zh-CN" altLang="en-US" dirty="0" smtClean="0">
                <a:latin typeface="黑体" panose="02010609060101010101" pitchFamily="49" charset="-122"/>
                <a:ea typeface="黑体" panose="02010609060101010101" pitchFamily="49" charset="-122"/>
              </a:rPr>
              <a:t>项目，学生赴海外交流项目，吸引海外留学生来院就读学位，聘请外籍教师等。</a:t>
            </a:r>
            <a:endParaRPr lang="en-US" altLang="zh-CN" dirty="0" smtClean="0">
              <a:latin typeface="黑体" panose="02010609060101010101" pitchFamily="49" charset="-122"/>
              <a:ea typeface="黑体" panose="02010609060101010101" pitchFamily="49" charset="-122"/>
            </a:endParaRPr>
          </a:p>
          <a:p>
            <a:pPr>
              <a:lnSpc>
                <a:spcPct val="150000"/>
              </a:lnSpc>
            </a:pPr>
            <a:r>
              <a:rPr lang="en-US" altLang="zh-CN" sz="2000" dirty="0" smtClean="0">
                <a:solidFill>
                  <a:srgbClr val="FF0000"/>
                </a:solidFill>
                <a:latin typeface="华文行楷" panose="02010800040101010101" pitchFamily="2" charset="-122"/>
                <a:ea typeface="华文行楷" panose="02010800040101010101" pitchFamily="2" charset="-122"/>
              </a:rPr>
              <a:t>7</a:t>
            </a:r>
            <a:r>
              <a:rPr lang="zh-CN" altLang="en-US" sz="2000" dirty="0" smtClean="0">
                <a:solidFill>
                  <a:srgbClr val="FF0000"/>
                </a:solidFill>
                <a:latin typeface="华文行楷" panose="02010800040101010101" pitchFamily="2" charset="-122"/>
                <a:ea typeface="华文行楷" panose="02010800040101010101" pitchFamily="2" charset="-122"/>
              </a:rPr>
              <a:t>、</a:t>
            </a:r>
            <a:r>
              <a:rPr lang="zh-CN" altLang="en-US" sz="2000" dirty="0">
                <a:solidFill>
                  <a:srgbClr val="FF0000"/>
                </a:solidFill>
                <a:latin typeface="华文行楷" panose="02010800040101010101" pitchFamily="2" charset="-122"/>
                <a:ea typeface="华文行楷" panose="02010800040101010101" pitchFamily="2" charset="-122"/>
              </a:rPr>
              <a:t>行政工作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a:latin typeface="黑体" panose="02010609060101010101" pitchFamily="49" charset="-122"/>
                <a:ea typeface="黑体" panose="02010609060101010101" pitchFamily="49" charset="-122"/>
              </a:rPr>
              <a:t>管理与服务并举，优化经费绩效，完善教苑楼整体布局，推进微格教室和实验室建设</a:t>
            </a:r>
            <a:endParaRPr lang="en-US" altLang="zh-CN" dirty="0">
              <a:latin typeface="黑体" panose="02010609060101010101" pitchFamily="49" charset="-122"/>
              <a:ea typeface="黑体" panose="02010609060101010101" pitchFamily="49" charset="-122"/>
            </a:endParaRPr>
          </a:p>
          <a:p>
            <a:pPr>
              <a:lnSpc>
                <a:spcPct val="150000"/>
              </a:lnSpc>
            </a:pPr>
            <a:endParaRPr lang="zh-CN" altLang="en-US"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41210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79712" y="1844824"/>
            <a:ext cx="5211683" cy="1930337"/>
          </a:xfrm>
          <a:prstGeom prst="rect">
            <a:avLst/>
          </a:prstGeom>
        </p:spPr>
        <p:txBody>
          <a:bodyPr wrap="none">
            <a:spAutoFit/>
          </a:bodyPr>
          <a:lstStyle/>
          <a:p>
            <a:pPr>
              <a:lnSpc>
                <a:spcPct val="150000"/>
              </a:lnSpc>
            </a:pPr>
            <a:r>
              <a:rPr lang="zh-CN" altLang="en-US" sz="2800" dirty="0" smtClean="0">
                <a:solidFill>
                  <a:srgbClr val="0000FF"/>
                </a:solidFill>
                <a:latin typeface="黑体" panose="02010609060101010101" pitchFamily="49" charset="-122"/>
                <a:ea typeface="黑体" panose="02010609060101010101" pitchFamily="49" charset="-122"/>
              </a:rPr>
              <a:t>一、</a:t>
            </a:r>
            <a:r>
              <a:rPr lang="zh-CN" altLang="zh-CN" sz="2800" dirty="0" smtClean="0">
                <a:solidFill>
                  <a:srgbClr val="0000FF"/>
                </a:solidFill>
                <a:latin typeface="黑体" panose="02010609060101010101" pitchFamily="49" charset="-122"/>
                <a:ea typeface="黑体" panose="02010609060101010101" pitchFamily="49" charset="-122"/>
              </a:rPr>
              <a:t>教育学</a:t>
            </a:r>
            <a:r>
              <a:rPr lang="zh-CN" altLang="zh-CN" sz="2800" dirty="0">
                <a:solidFill>
                  <a:srgbClr val="0000FF"/>
                </a:solidFill>
                <a:latin typeface="黑体" panose="02010609060101010101" pitchFamily="49" charset="-122"/>
                <a:ea typeface="黑体" panose="02010609060101010101" pitchFamily="49" charset="-122"/>
              </a:rPr>
              <a:t>学科建设</a:t>
            </a:r>
            <a:r>
              <a:rPr lang="zh-CN" altLang="en-US" sz="2800" dirty="0" smtClean="0">
                <a:solidFill>
                  <a:srgbClr val="0000FF"/>
                </a:solidFill>
                <a:latin typeface="黑体" panose="02010609060101010101" pitchFamily="49" charset="-122"/>
                <a:ea typeface="黑体" panose="02010609060101010101" pitchFamily="49" charset="-122"/>
              </a:rPr>
              <a:t>汇报</a:t>
            </a:r>
            <a:endParaRPr lang="en-US" altLang="zh-CN" sz="2800" dirty="0" smtClean="0">
              <a:solidFill>
                <a:srgbClr val="0000FF"/>
              </a:solidFill>
              <a:latin typeface="黑体" panose="02010609060101010101" pitchFamily="49" charset="-122"/>
              <a:ea typeface="黑体" panose="02010609060101010101" pitchFamily="49" charset="-122"/>
            </a:endParaRPr>
          </a:p>
          <a:p>
            <a:pPr>
              <a:lnSpc>
                <a:spcPct val="150000"/>
              </a:lnSpc>
            </a:pPr>
            <a:r>
              <a:rPr lang="zh-CN" altLang="en-US" sz="2800" dirty="0" smtClean="0">
                <a:solidFill>
                  <a:srgbClr val="0000FF"/>
                </a:solidFill>
                <a:latin typeface="黑体" panose="02010609060101010101" pitchFamily="49" charset="-122"/>
                <a:ea typeface="黑体" panose="02010609060101010101" pitchFamily="49" charset="-122"/>
              </a:rPr>
              <a:t>二、对学校教师教育发展的建议</a:t>
            </a:r>
            <a:endParaRPr lang="en-US" altLang="zh-CN" sz="2800" dirty="0" smtClean="0">
              <a:solidFill>
                <a:srgbClr val="0000FF"/>
              </a:solidFill>
              <a:latin typeface="黑体" panose="02010609060101010101" pitchFamily="49" charset="-122"/>
              <a:ea typeface="黑体" panose="02010609060101010101" pitchFamily="49" charset="-122"/>
            </a:endParaRPr>
          </a:p>
          <a:p>
            <a:pPr>
              <a:lnSpc>
                <a:spcPct val="150000"/>
              </a:lnSpc>
            </a:pPr>
            <a:r>
              <a:rPr lang="zh-CN" altLang="en-US" sz="2800" dirty="0" smtClean="0">
                <a:solidFill>
                  <a:srgbClr val="0000FF"/>
                </a:solidFill>
                <a:latin typeface="黑体" panose="02010609060101010101" pitchFamily="49" charset="-122"/>
                <a:ea typeface="黑体" panose="02010609060101010101" pitchFamily="49" charset="-122"/>
              </a:rPr>
              <a:t>三、新学期开学相关工作</a:t>
            </a:r>
            <a:endParaRPr lang="zh-CN" altLang="zh-CN" sz="2800" dirty="0">
              <a:solidFill>
                <a:srgbClr val="0000FF"/>
              </a:solidFill>
              <a:latin typeface="黑体" panose="02010609060101010101" pitchFamily="49" charset="-122"/>
              <a:ea typeface="黑体" panose="02010609060101010101" pitchFamily="49" charset="-122"/>
            </a:endParaRPr>
          </a:p>
        </p:txBody>
      </p:sp>
      <p:sp>
        <p:nvSpPr>
          <p:cNvPr id="3" name="TextBox 2"/>
          <p:cNvSpPr txBox="1"/>
          <p:nvPr/>
        </p:nvSpPr>
        <p:spPr>
          <a:xfrm>
            <a:off x="2843808" y="836712"/>
            <a:ext cx="1620957" cy="523220"/>
          </a:xfrm>
          <a:prstGeom prst="rect">
            <a:avLst/>
          </a:prstGeom>
          <a:noFill/>
        </p:spPr>
        <p:txBody>
          <a:bodyPr wrap="none" rtlCol="0">
            <a:spAutoFit/>
          </a:bodyPr>
          <a:lstStyle/>
          <a:p>
            <a:r>
              <a:rPr lang="zh-CN" altLang="en-US" sz="2800" dirty="0" smtClean="0">
                <a:solidFill>
                  <a:srgbClr val="FF0000"/>
                </a:solidFill>
                <a:latin typeface="华文行楷" panose="02010800040101010101" pitchFamily="2" charset="-122"/>
                <a:ea typeface="华文行楷" panose="02010800040101010101" pitchFamily="2" charset="-122"/>
              </a:rPr>
              <a:t>主要内容</a:t>
            </a:r>
            <a:endParaRPr lang="zh-CN" altLang="en-US" sz="2800" dirty="0">
              <a:solidFill>
                <a:srgbClr val="FF0000"/>
              </a:solidFill>
              <a:latin typeface="华文行楷" panose="02010800040101010101" pitchFamily="2" charset="-122"/>
              <a:ea typeface="华文行楷" panose="02010800040101010101" pitchFamily="2" charset="-122"/>
            </a:endParaRPr>
          </a:p>
        </p:txBody>
      </p:sp>
      <p:pic>
        <p:nvPicPr>
          <p:cNvPr id="1026" name="Picture 2" descr="C:\Users\user\PPT图片集\素材003\Put-your-plan-into-action-Squa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293096"/>
            <a:ext cx="2808312" cy="1489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4174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196752"/>
            <a:ext cx="5314275" cy="3693319"/>
          </a:xfrm>
          <a:prstGeom prst="rect">
            <a:avLst/>
          </a:prstGeom>
          <a:noFill/>
        </p:spPr>
        <p:txBody>
          <a:bodyPr wrap="none" rtlCol="0">
            <a:spAutoFit/>
          </a:bodyPr>
          <a:lstStyle/>
          <a:p>
            <a:pPr>
              <a:lnSpc>
                <a:spcPct val="150000"/>
              </a:lnSpc>
            </a:pPr>
            <a:r>
              <a:rPr lang="en-US" altLang="zh-CN" sz="2000" dirty="0">
                <a:solidFill>
                  <a:srgbClr val="FF0000"/>
                </a:solidFill>
                <a:latin typeface="华文行楷" panose="02010800040101010101" pitchFamily="2" charset="-122"/>
                <a:ea typeface="华文行楷" panose="02010800040101010101" pitchFamily="2" charset="-122"/>
              </a:rPr>
              <a:t>8</a:t>
            </a:r>
            <a:r>
              <a:rPr lang="zh-CN" altLang="en-US" sz="2000" dirty="0">
                <a:solidFill>
                  <a:srgbClr val="FF0000"/>
                </a:solidFill>
                <a:latin typeface="华文行楷" panose="02010800040101010101" pitchFamily="2" charset="-122"/>
                <a:ea typeface="华文行楷" panose="02010800040101010101" pitchFamily="2" charset="-122"/>
              </a:rPr>
              <a:t>、</a:t>
            </a:r>
            <a:r>
              <a:rPr lang="zh-CN" altLang="en-US" sz="2000" dirty="0" smtClean="0">
                <a:solidFill>
                  <a:srgbClr val="FF0000"/>
                </a:solidFill>
                <a:latin typeface="华文行楷" panose="02010800040101010101" pitchFamily="2" charset="-122"/>
                <a:ea typeface="华文行楷" panose="02010800040101010101" pitchFamily="2" charset="-122"/>
              </a:rPr>
              <a:t>教师发展与管理</a:t>
            </a:r>
            <a:r>
              <a:rPr lang="zh-CN" altLang="en-US" sz="2000" dirty="0">
                <a:solidFill>
                  <a:srgbClr val="FF0000"/>
                </a:solidFill>
                <a:latin typeface="华文行楷" panose="02010800040101010101" pitchFamily="2" charset="-122"/>
                <a:ea typeface="华文行楷" panose="02010800040101010101" pitchFamily="2" charset="-122"/>
              </a:rPr>
              <a:t>工作</a:t>
            </a:r>
            <a:endParaRPr lang="en-US" altLang="zh-CN" sz="2000" dirty="0">
              <a:solidFill>
                <a:srgbClr val="FF0000"/>
              </a:solidFill>
              <a:latin typeface="华文行楷" panose="02010800040101010101" pitchFamily="2" charset="-122"/>
              <a:ea typeface="华文行楷" panose="02010800040101010101" pitchFamily="2" charset="-122"/>
            </a:endParaRPr>
          </a:p>
          <a:p>
            <a:pPr>
              <a:lnSpc>
                <a:spcPct val="150000"/>
              </a:lnSpc>
            </a:pPr>
            <a:r>
              <a:rPr lang="zh-CN" altLang="en-US" dirty="0">
                <a:latin typeface="黑体" panose="02010609060101010101" pitchFamily="49" charset="-122"/>
                <a:ea typeface="黑体" panose="02010609060101010101" pitchFamily="49" charset="-122"/>
              </a:rPr>
              <a:t>召开青年教师</a:t>
            </a:r>
            <a:r>
              <a:rPr lang="zh-CN" altLang="en-US" dirty="0" smtClean="0">
                <a:latin typeface="黑体" panose="02010609060101010101" pitchFamily="49" charset="-122"/>
                <a:ea typeface="黑体" panose="02010609060101010101" pitchFamily="49" charset="-122"/>
              </a:rPr>
              <a:t>恳谈会（青年教师科研产量很高）</a:t>
            </a:r>
            <a:endParaRPr lang="en-US" altLang="zh-CN" dirty="0">
              <a:latin typeface="黑体" panose="02010609060101010101" pitchFamily="49" charset="-122"/>
              <a:ea typeface="黑体" panose="02010609060101010101" pitchFamily="49" charset="-122"/>
            </a:endParaRPr>
          </a:p>
          <a:p>
            <a:pPr>
              <a:lnSpc>
                <a:spcPct val="150000"/>
              </a:lnSpc>
            </a:pPr>
            <a:endParaRPr lang="en-US" altLang="zh-CN" dirty="0" smtClean="0">
              <a:latin typeface="黑体" panose="02010609060101010101" pitchFamily="49" charset="-122"/>
              <a:ea typeface="黑体" panose="02010609060101010101" pitchFamily="49" charset="-122"/>
            </a:endParaRPr>
          </a:p>
          <a:p>
            <a:pPr>
              <a:lnSpc>
                <a:spcPct val="150000"/>
              </a:lnSpc>
            </a:pPr>
            <a:r>
              <a:rPr lang="zh-CN" altLang="en-US" sz="2000" dirty="0" smtClean="0">
                <a:latin typeface="黑体" panose="02010609060101010101" pitchFamily="49" charset="-122"/>
                <a:ea typeface="黑体" panose="02010609060101010101" pitchFamily="49" charset="-122"/>
              </a:rPr>
              <a:t>根据</a:t>
            </a:r>
            <a:r>
              <a:rPr lang="zh-CN" altLang="en-US" sz="2000" dirty="0">
                <a:latin typeface="黑体" panose="02010609060101010101" pitchFamily="49" charset="-122"/>
                <a:ea typeface="黑体" panose="02010609060101010101" pitchFamily="49" charset="-122"/>
              </a:rPr>
              <a:t>学校规定，制定教师分类考核管理</a:t>
            </a:r>
            <a:r>
              <a:rPr lang="zh-CN" altLang="en-US" sz="2000" dirty="0" smtClean="0">
                <a:latin typeface="黑体" panose="02010609060101010101" pitchFamily="49" charset="-122"/>
                <a:ea typeface="黑体" panose="02010609060101010101" pitchFamily="49" charset="-122"/>
              </a:rPr>
              <a:t>办法：</a:t>
            </a:r>
            <a:endParaRPr lang="en-US" altLang="zh-CN" sz="2000" dirty="0">
              <a:latin typeface="黑体" panose="02010609060101010101" pitchFamily="49" charset="-122"/>
              <a:ea typeface="黑体" panose="02010609060101010101" pitchFamily="49" charset="-122"/>
            </a:endParaRPr>
          </a:p>
          <a:p>
            <a:pPr>
              <a:lnSpc>
                <a:spcPct val="150000"/>
              </a:lnSpc>
            </a:pPr>
            <a:r>
              <a:rPr lang="zh-CN" altLang="en-US" sz="2000" dirty="0" smtClean="0">
                <a:solidFill>
                  <a:srgbClr val="FF0000"/>
                </a:solidFill>
                <a:latin typeface="黑体" panose="02010609060101010101" pitchFamily="49" charset="-122"/>
                <a:ea typeface="黑体" panose="02010609060101010101" pitchFamily="49" charset="-122"/>
                <a:sym typeface="Wingdings"/>
              </a:rPr>
              <a:t></a:t>
            </a:r>
            <a:r>
              <a:rPr lang="zh-CN" altLang="en-US" sz="2000" dirty="0" smtClean="0">
                <a:latin typeface="黑体" panose="02010609060101010101" pitchFamily="49" charset="-122"/>
                <a:ea typeface="黑体" panose="02010609060101010101" pitchFamily="49" charset="-122"/>
              </a:rPr>
              <a:t>科研为主型</a:t>
            </a:r>
            <a:endParaRPr lang="en-US" altLang="zh-CN" sz="2000" dirty="0">
              <a:latin typeface="黑体" panose="02010609060101010101" pitchFamily="49" charset="-122"/>
              <a:ea typeface="黑体" panose="02010609060101010101" pitchFamily="49" charset="-122"/>
            </a:endParaRPr>
          </a:p>
          <a:p>
            <a:pPr>
              <a:lnSpc>
                <a:spcPct val="150000"/>
              </a:lnSpc>
            </a:pPr>
            <a:r>
              <a:rPr lang="zh-CN" altLang="en-US" sz="2000" dirty="0">
                <a:solidFill>
                  <a:srgbClr val="FF0000"/>
                </a:solidFill>
                <a:latin typeface="黑体" panose="02010609060101010101" pitchFamily="49" charset="-122"/>
                <a:ea typeface="黑体" panose="02010609060101010101" pitchFamily="49" charset="-122"/>
                <a:sym typeface="Wingdings"/>
              </a:rPr>
              <a:t></a:t>
            </a:r>
            <a:r>
              <a:rPr lang="zh-CN" altLang="en-US" sz="2000" dirty="0" smtClean="0">
                <a:latin typeface="黑体" panose="02010609060101010101" pitchFamily="49" charset="-122"/>
                <a:ea typeface="黑体" panose="02010609060101010101" pitchFamily="49" charset="-122"/>
              </a:rPr>
              <a:t>科研</a:t>
            </a:r>
            <a:r>
              <a:rPr lang="zh-CN" altLang="en-US" sz="2000" dirty="0">
                <a:latin typeface="黑体" panose="02010609060101010101" pitchFamily="49" charset="-122"/>
                <a:ea typeface="黑体" panose="02010609060101010101" pitchFamily="49" charset="-122"/>
              </a:rPr>
              <a:t>与教学并重型</a:t>
            </a:r>
            <a:endParaRPr lang="en-US" altLang="zh-CN" sz="2000" dirty="0">
              <a:latin typeface="黑体" panose="02010609060101010101" pitchFamily="49" charset="-122"/>
              <a:ea typeface="黑体" panose="02010609060101010101" pitchFamily="49" charset="-122"/>
            </a:endParaRPr>
          </a:p>
          <a:p>
            <a:pPr>
              <a:lnSpc>
                <a:spcPct val="150000"/>
              </a:lnSpc>
            </a:pPr>
            <a:r>
              <a:rPr lang="zh-CN" altLang="en-US" sz="2000" dirty="0">
                <a:solidFill>
                  <a:srgbClr val="FF0000"/>
                </a:solidFill>
                <a:latin typeface="黑体" panose="02010609060101010101" pitchFamily="49" charset="-122"/>
                <a:ea typeface="黑体" panose="02010609060101010101" pitchFamily="49" charset="-122"/>
                <a:sym typeface="Wingdings"/>
              </a:rPr>
              <a:t></a:t>
            </a:r>
            <a:r>
              <a:rPr lang="zh-CN" altLang="en-US" sz="2000" dirty="0" smtClean="0">
                <a:latin typeface="黑体" panose="02010609060101010101" pitchFamily="49" charset="-122"/>
                <a:ea typeface="黑体" panose="02010609060101010101" pitchFamily="49" charset="-122"/>
              </a:rPr>
              <a:t>教学为主型</a:t>
            </a:r>
            <a:endParaRPr lang="en-US" altLang="zh-CN" sz="2000" dirty="0">
              <a:latin typeface="黑体" panose="02010609060101010101" pitchFamily="49" charset="-122"/>
              <a:ea typeface="黑体" panose="02010609060101010101" pitchFamily="49" charset="-122"/>
            </a:endParaRPr>
          </a:p>
          <a:p>
            <a:pPr>
              <a:lnSpc>
                <a:spcPct val="150000"/>
              </a:lnSpc>
            </a:pPr>
            <a:r>
              <a:rPr lang="zh-CN" altLang="en-US" sz="2000" dirty="0">
                <a:solidFill>
                  <a:srgbClr val="FF0000"/>
                </a:solidFill>
                <a:latin typeface="黑体" panose="02010609060101010101" pitchFamily="49" charset="-122"/>
                <a:ea typeface="黑体" panose="02010609060101010101" pitchFamily="49" charset="-122"/>
                <a:sym typeface="Wingdings"/>
              </a:rPr>
              <a:t></a:t>
            </a:r>
            <a:r>
              <a:rPr lang="zh-CN" altLang="en-US" sz="2000" dirty="0" smtClean="0">
                <a:latin typeface="黑体" panose="02010609060101010101" pitchFamily="49" charset="-122"/>
                <a:ea typeface="黑体" panose="02010609060101010101" pitchFamily="49" charset="-122"/>
              </a:rPr>
              <a:t>转岗</a:t>
            </a:r>
            <a:r>
              <a:rPr lang="zh-CN" altLang="en-US" sz="2000" dirty="0">
                <a:latin typeface="黑体" panose="02010609060101010101" pitchFamily="49" charset="-122"/>
                <a:ea typeface="黑体" panose="02010609060101010101" pitchFamily="49" charset="-122"/>
              </a:rPr>
              <a:t>型</a:t>
            </a:r>
          </a:p>
        </p:txBody>
      </p:sp>
      <p:sp>
        <p:nvSpPr>
          <p:cNvPr id="3" name="右大括号 2"/>
          <p:cNvSpPr/>
          <p:nvPr/>
        </p:nvSpPr>
        <p:spPr>
          <a:xfrm>
            <a:off x="3203848" y="3140968"/>
            <a:ext cx="2736304" cy="1080120"/>
          </a:xfrm>
          <a:prstGeom prst="rightBrace">
            <a:avLst/>
          </a:prstGeom>
          <a:ln>
            <a:solidFill>
              <a:srgbClr val="0000FF"/>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p>
        </p:txBody>
      </p:sp>
      <p:sp>
        <p:nvSpPr>
          <p:cNvPr id="4" name="TextBox 3"/>
          <p:cNvSpPr txBox="1"/>
          <p:nvPr/>
        </p:nvSpPr>
        <p:spPr>
          <a:xfrm>
            <a:off x="6156176" y="3436777"/>
            <a:ext cx="1210588" cy="40011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zh-CN" altLang="en-US" sz="2000" dirty="0" smtClean="0"/>
              <a:t>动态调整</a:t>
            </a:r>
            <a:endParaRPr lang="zh-CN" altLang="en-US" sz="2000" dirty="0"/>
          </a:p>
        </p:txBody>
      </p:sp>
    </p:spTree>
    <p:extLst>
      <p:ext uri="{BB962C8B-B14F-4D97-AF65-F5344CB8AC3E}">
        <p14:creationId xmlns:p14="http://schemas.microsoft.com/office/powerpoint/2010/main" val="326973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692696"/>
            <a:ext cx="7704856" cy="4339650"/>
          </a:xfrm>
          <a:prstGeom prst="rect">
            <a:avLst/>
          </a:prstGeom>
          <a:noFill/>
        </p:spPr>
        <p:txBody>
          <a:bodyPr wrap="square" rtlCol="0">
            <a:spAutoFit/>
          </a:bodyPr>
          <a:lstStyle/>
          <a:p>
            <a:pPr>
              <a:lnSpc>
                <a:spcPct val="150000"/>
              </a:lnSpc>
            </a:pPr>
            <a:r>
              <a:rPr lang="zh-CN" altLang="en-US" sz="2400" dirty="0" smtClean="0">
                <a:solidFill>
                  <a:srgbClr val="FF0000"/>
                </a:solidFill>
                <a:latin typeface="华文细黑" panose="02010600040101010101" pitchFamily="2" charset="-122"/>
                <a:ea typeface="华文细黑" panose="02010600040101010101" pitchFamily="2" charset="-122"/>
                <a:sym typeface="Wingdings"/>
              </a:rPr>
              <a:t></a:t>
            </a:r>
            <a:r>
              <a:rPr lang="zh-CN" altLang="en-US" sz="2400" dirty="0" smtClean="0">
                <a:solidFill>
                  <a:srgbClr val="0000FF"/>
                </a:solidFill>
                <a:latin typeface="华文细黑" panose="02010600040101010101" pitchFamily="2" charset="-122"/>
                <a:ea typeface="华文细黑" panose="02010600040101010101" pitchFamily="2" charset="-122"/>
              </a:rPr>
              <a:t>“双一流”</a:t>
            </a:r>
            <a:r>
              <a:rPr lang="zh-CN" altLang="en-US" sz="2400" dirty="0">
                <a:solidFill>
                  <a:srgbClr val="0000FF"/>
                </a:solidFill>
                <a:latin typeface="华文细黑" panose="02010600040101010101" pitchFamily="2" charset="-122"/>
                <a:ea typeface="华文细黑" panose="02010600040101010101" pitchFamily="2" charset="-122"/>
              </a:rPr>
              <a:t>背景下，政府对高校的投入方式已发生转变，集中式巨额经费投入正在构建新的生产关系，优势学科正从培育变为催生。</a:t>
            </a:r>
            <a:endParaRPr lang="en-US" altLang="zh-CN" sz="2400" dirty="0">
              <a:solidFill>
                <a:srgbClr val="0000FF"/>
              </a:solidFill>
              <a:latin typeface="华文细黑" panose="02010600040101010101" pitchFamily="2" charset="-122"/>
              <a:ea typeface="华文细黑" panose="02010600040101010101" pitchFamily="2" charset="-122"/>
            </a:endParaRPr>
          </a:p>
          <a:p>
            <a:endParaRPr lang="en-US" altLang="zh-CN" sz="2400" dirty="0">
              <a:solidFill>
                <a:srgbClr val="0000FF"/>
              </a:solidFill>
              <a:latin typeface="华文细黑" panose="02010600040101010101" pitchFamily="2" charset="-122"/>
              <a:ea typeface="华文细黑" panose="02010600040101010101" pitchFamily="2" charset="-122"/>
            </a:endParaRPr>
          </a:p>
          <a:p>
            <a:r>
              <a:rPr lang="zh-CN" altLang="en-US" sz="2400" dirty="0">
                <a:solidFill>
                  <a:srgbClr val="FF0000"/>
                </a:solidFill>
                <a:latin typeface="华文细黑" panose="02010600040101010101" pitchFamily="2" charset="-122"/>
                <a:ea typeface="华文细黑" panose="02010600040101010101" pitchFamily="2" charset="-122"/>
                <a:sym typeface="Wingdings"/>
              </a:rPr>
              <a:t></a:t>
            </a:r>
            <a:r>
              <a:rPr lang="zh-CN" altLang="en-US" sz="2400" dirty="0" smtClean="0">
                <a:solidFill>
                  <a:srgbClr val="0000FF"/>
                </a:solidFill>
                <a:latin typeface="华文细黑" panose="02010600040101010101" pitchFamily="2" charset="-122"/>
                <a:ea typeface="华文细黑" panose="02010600040101010101" pitchFamily="2" charset="-122"/>
              </a:rPr>
              <a:t>不进则退</a:t>
            </a:r>
            <a:r>
              <a:rPr lang="zh-CN" altLang="en-US" sz="2400" dirty="0">
                <a:solidFill>
                  <a:srgbClr val="0000FF"/>
                </a:solidFill>
                <a:latin typeface="华文细黑" panose="02010600040101010101" pitchFamily="2" charset="-122"/>
                <a:ea typeface="华文细黑" panose="02010600040101010101" pitchFamily="2" charset="-122"/>
              </a:rPr>
              <a:t>，慢进更会被淘汰。</a:t>
            </a:r>
            <a:endParaRPr lang="en-US" altLang="zh-CN" sz="2400" dirty="0">
              <a:solidFill>
                <a:srgbClr val="0000FF"/>
              </a:solidFill>
              <a:latin typeface="华文细黑" panose="02010600040101010101" pitchFamily="2" charset="-122"/>
              <a:ea typeface="华文细黑" panose="02010600040101010101" pitchFamily="2" charset="-122"/>
            </a:endParaRPr>
          </a:p>
          <a:p>
            <a:endParaRPr lang="en-US" altLang="zh-CN" sz="2400" dirty="0">
              <a:solidFill>
                <a:srgbClr val="0000FF"/>
              </a:solidFill>
              <a:latin typeface="华文细黑" panose="02010600040101010101" pitchFamily="2" charset="-122"/>
              <a:ea typeface="华文细黑" panose="02010600040101010101" pitchFamily="2" charset="-122"/>
            </a:endParaRPr>
          </a:p>
          <a:p>
            <a:r>
              <a:rPr lang="zh-CN" altLang="en-US" sz="2400" dirty="0">
                <a:solidFill>
                  <a:srgbClr val="FF0000"/>
                </a:solidFill>
                <a:latin typeface="华文细黑" panose="02010600040101010101" pitchFamily="2" charset="-122"/>
                <a:ea typeface="华文细黑" panose="02010600040101010101" pitchFamily="2" charset="-122"/>
                <a:sym typeface="Wingdings"/>
              </a:rPr>
              <a:t></a:t>
            </a:r>
            <a:r>
              <a:rPr lang="zh-CN" altLang="en-US" sz="2400" dirty="0" smtClean="0">
                <a:solidFill>
                  <a:srgbClr val="0000FF"/>
                </a:solidFill>
                <a:latin typeface="华文细黑" panose="02010600040101010101" pitchFamily="2" charset="-122"/>
                <a:ea typeface="华文细黑" panose="02010600040101010101" pitchFamily="2" charset="-122"/>
              </a:rPr>
              <a:t>要</a:t>
            </a:r>
            <a:r>
              <a:rPr lang="zh-CN" altLang="en-US" sz="2400" dirty="0">
                <a:solidFill>
                  <a:srgbClr val="0000FF"/>
                </a:solidFill>
                <a:latin typeface="华文细黑" panose="02010600040101010101" pitchFamily="2" charset="-122"/>
                <a:ea typeface="华文细黑" panose="02010600040101010101" pitchFamily="2" charset="-122"/>
              </a:rPr>
              <a:t>有紧迫感，更要有忧患意识！</a:t>
            </a:r>
            <a:endParaRPr lang="en-US" altLang="zh-CN" sz="2400" dirty="0">
              <a:solidFill>
                <a:srgbClr val="0000FF"/>
              </a:solidFill>
              <a:latin typeface="华文细黑" panose="02010600040101010101" pitchFamily="2" charset="-122"/>
              <a:ea typeface="华文细黑" panose="02010600040101010101" pitchFamily="2" charset="-122"/>
            </a:endParaRPr>
          </a:p>
          <a:p>
            <a:endParaRPr lang="en-US" altLang="zh-CN" sz="2400" dirty="0" smtClean="0"/>
          </a:p>
          <a:p>
            <a:r>
              <a:rPr lang="zh-CN" altLang="en-US" sz="2400" dirty="0">
                <a:solidFill>
                  <a:srgbClr val="FF0000"/>
                </a:solidFill>
                <a:latin typeface="华文细黑" panose="02010600040101010101" pitchFamily="2" charset="-122"/>
                <a:ea typeface="华文细黑" panose="02010600040101010101" pitchFamily="2" charset="-122"/>
                <a:sym typeface="Wingdings"/>
              </a:rPr>
              <a:t></a:t>
            </a:r>
            <a:r>
              <a:rPr lang="zh-CN" altLang="en-US" sz="2400" dirty="0" smtClean="0">
                <a:solidFill>
                  <a:srgbClr val="0000FF"/>
                </a:solidFill>
                <a:latin typeface="华文细黑" panose="02010600040101010101" pitchFamily="2" charset="-122"/>
                <a:ea typeface="华文细黑" panose="02010600040101010101" pitchFamily="2" charset="-122"/>
              </a:rPr>
              <a:t>教育</a:t>
            </a:r>
            <a:r>
              <a:rPr lang="zh-CN" altLang="en-US" sz="2400" dirty="0">
                <a:solidFill>
                  <a:srgbClr val="0000FF"/>
                </a:solidFill>
                <a:latin typeface="华文细黑" panose="02010600040101010101" pitchFamily="2" charset="-122"/>
                <a:ea typeface="华文细黑" panose="02010600040101010101" pitchFamily="2" charset="-122"/>
              </a:rPr>
              <a:t>学院发展迫切需要你的学术贡献！</a:t>
            </a:r>
          </a:p>
          <a:p>
            <a:endParaRPr lang="zh-CN" altLang="en-US" sz="2400" dirty="0"/>
          </a:p>
        </p:txBody>
      </p:sp>
      <p:pic>
        <p:nvPicPr>
          <p:cNvPr id="3" name="Picture 4" descr="See the sourc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4941169"/>
            <a:ext cx="2479471" cy="1468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471084"/>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PT图片集\背景素材\BJ_0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498" y="1246910"/>
            <a:ext cx="6314209" cy="38723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46698" y="1988840"/>
            <a:ext cx="4031873" cy="1015663"/>
          </a:xfrm>
          <a:prstGeom prst="rect">
            <a:avLst/>
          </a:prstGeom>
          <a:noFill/>
        </p:spPr>
        <p:txBody>
          <a:bodyPr wrap="none" rtlCol="0">
            <a:spAutoFit/>
          </a:bodyPr>
          <a:lstStyle/>
          <a:p>
            <a:r>
              <a:rPr lang="zh-CN" altLang="en-US" sz="6000" dirty="0">
                <a:solidFill>
                  <a:srgbClr val="FF0000"/>
                </a:solidFill>
                <a:latin typeface="方正舒体" panose="02010601030101010101" pitchFamily="2" charset="-122"/>
                <a:ea typeface="方正舒体" panose="02010601030101010101" pitchFamily="2" charset="-122"/>
              </a:rPr>
              <a:t>感谢各位！</a:t>
            </a:r>
            <a:endParaRPr lang="zh-CN" altLang="en-US" sz="6000" dirty="0">
              <a:latin typeface="方正舒体" panose="02010601030101010101" pitchFamily="2" charset="-122"/>
              <a:ea typeface="方正舒体" panose="02010601030101010101" pitchFamily="2" charset="-122"/>
            </a:endParaRPr>
          </a:p>
        </p:txBody>
      </p:sp>
    </p:spTree>
    <p:extLst>
      <p:ext uri="{BB962C8B-B14F-4D97-AF65-F5344CB8AC3E}">
        <p14:creationId xmlns:p14="http://schemas.microsoft.com/office/powerpoint/2010/main" val="2083808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6195" y="2132856"/>
            <a:ext cx="6914197" cy="2308324"/>
          </a:xfrm>
          <a:prstGeom prst="rect">
            <a:avLst/>
          </a:prstGeom>
          <a:noFill/>
        </p:spPr>
        <p:txBody>
          <a:bodyPr wrap="square" rtlCol="0">
            <a:spAutoFit/>
          </a:bodyPr>
          <a:lstStyle/>
          <a:p>
            <a:pPr>
              <a:lnSpc>
                <a:spcPct val="150000"/>
              </a:lnSpc>
            </a:pPr>
            <a:r>
              <a:rPr lang="zh-CN" altLang="zh-CN" sz="2400" dirty="0" smtClean="0"/>
              <a:t>在第四轮学科评估中，我校教育学的整体水平位于</a:t>
            </a:r>
            <a:r>
              <a:rPr lang="en-US" altLang="zh-CN" sz="2400" dirty="0" smtClean="0"/>
              <a:t>B+</a:t>
            </a:r>
            <a:r>
              <a:rPr lang="zh-CN" altLang="zh-CN" sz="2400" dirty="0" smtClean="0"/>
              <a:t>档（</a:t>
            </a:r>
            <a:r>
              <a:rPr lang="zh-CN" altLang="en-US" sz="2400" dirty="0" smtClean="0"/>
              <a:t>参评校</a:t>
            </a:r>
            <a:r>
              <a:rPr lang="en-US" altLang="zh-CN" sz="2400" dirty="0" smtClean="0"/>
              <a:t>151</a:t>
            </a:r>
            <a:r>
              <a:rPr lang="zh-CN" altLang="en-US" sz="2400" dirty="0" smtClean="0"/>
              <a:t>所，</a:t>
            </a:r>
            <a:r>
              <a:rPr lang="zh-CN" altLang="zh-CN" sz="2400" dirty="0" smtClean="0"/>
              <a:t>全国第</a:t>
            </a:r>
            <a:r>
              <a:rPr lang="en-US" altLang="zh-CN" sz="2400" dirty="0" smtClean="0"/>
              <a:t>11</a:t>
            </a:r>
            <a:r>
              <a:rPr lang="zh-CN" altLang="zh-CN" sz="2400" dirty="0" smtClean="0"/>
              <a:t>至</a:t>
            </a:r>
            <a:r>
              <a:rPr lang="en-US" altLang="zh-CN" sz="2400" dirty="0" smtClean="0"/>
              <a:t>20</a:t>
            </a:r>
            <a:r>
              <a:rPr lang="zh-CN" altLang="zh-CN" sz="2400" dirty="0" smtClean="0"/>
              <a:t>位），与第三轮评估相比</a:t>
            </a:r>
            <a:r>
              <a:rPr lang="zh-CN" altLang="en-US" sz="2400" dirty="0" smtClean="0"/>
              <a:t>，</a:t>
            </a:r>
            <a:r>
              <a:rPr lang="zh-CN" altLang="zh-CN" sz="2400" dirty="0" smtClean="0"/>
              <a:t>我校共追平</a:t>
            </a:r>
            <a:r>
              <a:rPr lang="en-US" altLang="zh-CN" sz="2400" dirty="0" smtClean="0"/>
              <a:t>3</a:t>
            </a:r>
            <a:r>
              <a:rPr lang="zh-CN" altLang="zh-CN" sz="2400" dirty="0" smtClean="0"/>
              <a:t>所高校，同时被</a:t>
            </a:r>
            <a:r>
              <a:rPr lang="en-US" altLang="zh-CN" sz="2400" dirty="0" smtClean="0"/>
              <a:t>2</a:t>
            </a:r>
            <a:r>
              <a:rPr lang="zh-CN" altLang="zh-CN" sz="2400" dirty="0" smtClean="0"/>
              <a:t>所高校追平，学科发展整体呈</a:t>
            </a:r>
            <a:r>
              <a:rPr lang="zh-CN" altLang="zh-CN" sz="2400" dirty="0" smtClean="0">
                <a:solidFill>
                  <a:srgbClr val="0000FF"/>
                </a:solidFill>
                <a:latin typeface="黑体" panose="02010609060101010101" pitchFamily="49" charset="-122"/>
                <a:ea typeface="黑体" panose="02010609060101010101" pitchFamily="49" charset="-122"/>
              </a:rPr>
              <a:t>“进步”</a:t>
            </a:r>
            <a:r>
              <a:rPr lang="zh-CN" altLang="zh-CN" sz="2400" dirty="0" smtClean="0"/>
              <a:t>态势。</a:t>
            </a:r>
            <a:endParaRPr lang="zh-CN" altLang="en-US" sz="2400" dirty="0"/>
          </a:p>
        </p:txBody>
      </p:sp>
      <p:sp>
        <p:nvSpPr>
          <p:cNvPr id="6" name="矩形 5"/>
          <p:cNvSpPr/>
          <p:nvPr/>
        </p:nvSpPr>
        <p:spPr>
          <a:xfrm>
            <a:off x="2574417" y="1454755"/>
            <a:ext cx="3587842" cy="461665"/>
          </a:xfrm>
          <a:prstGeom prst="rect">
            <a:avLst/>
          </a:prstGeom>
        </p:spPr>
        <p:txBody>
          <a:bodyPr wrap="none">
            <a:spAutoFit/>
          </a:bodyPr>
          <a:lstStyle/>
          <a:p>
            <a:r>
              <a:rPr lang="zh-CN" altLang="zh-CN" sz="2400" dirty="0">
                <a:solidFill>
                  <a:srgbClr val="FF0000"/>
                </a:solidFill>
                <a:latin typeface="华文行楷" panose="02010800040101010101" pitchFamily="2" charset="-122"/>
                <a:ea typeface="华文行楷" panose="02010800040101010101" pitchFamily="2" charset="-122"/>
              </a:rPr>
              <a:t>（一）学科发展整体水平</a:t>
            </a:r>
          </a:p>
        </p:txBody>
      </p:sp>
      <p:pic>
        <p:nvPicPr>
          <p:cNvPr id="1026" name="Picture 2" descr="查看源图像"/>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6095" y="4653136"/>
            <a:ext cx="2952328" cy="1728192"/>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2267744" y="404664"/>
            <a:ext cx="4134465" cy="637675"/>
          </a:xfrm>
          <a:prstGeom prst="rect">
            <a:avLst/>
          </a:prstGeom>
        </p:spPr>
        <p:txBody>
          <a:bodyPr wrap="none">
            <a:spAutoFit/>
          </a:bodyPr>
          <a:lstStyle/>
          <a:p>
            <a:pPr>
              <a:lnSpc>
                <a:spcPct val="150000"/>
              </a:lnSpc>
            </a:pPr>
            <a:r>
              <a:rPr lang="zh-CN" altLang="en-US" sz="2800" dirty="0">
                <a:solidFill>
                  <a:srgbClr val="0000FF"/>
                </a:solidFill>
                <a:latin typeface="黑体" panose="02010609060101010101" pitchFamily="49" charset="-122"/>
                <a:ea typeface="黑体" panose="02010609060101010101" pitchFamily="49" charset="-122"/>
              </a:rPr>
              <a:t>一、</a:t>
            </a:r>
            <a:r>
              <a:rPr lang="zh-CN" altLang="zh-CN" sz="2800" dirty="0">
                <a:solidFill>
                  <a:srgbClr val="0000FF"/>
                </a:solidFill>
                <a:latin typeface="黑体" panose="02010609060101010101" pitchFamily="49" charset="-122"/>
                <a:ea typeface="黑体" panose="02010609060101010101" pitchFamily="49" charset="-122"/>
              </a:rPr>
              <a:t>教育学学科建设</a:t>
            </a:r>
            <a:r>
              <a:rPr lang="zh-CN" altLang="en-US" sz="2800" dirty="0">
                <a:solidFill>
                  <a:srgbClr val="0000FF"/>
                </a:solidFill>
                <a:latin typeface="黑体" panose="02010609060101010101" pitchFamily="49" charset="-122"/>
                <a:ea typeface="黑体" panose="02010609060101010101" pitchFamily="49" charset="-122"/>
              </a:rPr>
              <a:t>汇报</a:t>
            </a:r>
            <a:endParaRPr lang="en-US" altLang="zh-CN" sz="2800" dirty="0">
              <a:solidFill>
                <a:srgbClr val="0000FF"/>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397464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59632" y="1340768"/>
            <a:ext cx="7560840" cy="3323987"/>
          </a:xfrm>
          <a:prstGeom prst="rect">
            <a:avLst/>
          </a:prstGeom>
        </p:spPr>
        <p:txBody>
          <a:bodyPr wrap="square">
            <a:spAutoFit/>
          </a:bodyPr>
          <a:lstStyle/>
          <a:p>
            <a:pPr>
              <a:lnSpc>
                <a:spcPct val="150000"/>
              </a:lnSpc>
            </a:pPr>
            <a:r>
              <a:rPr lang="en-US" altLang="zh-CN" sz="2000" dirty="0" smtClean="0"/>
              <a:t>A+</a:t>
            </a:r>
            <a:r>
              <a:rPr lang="zh-CN" altLang="en-US" sz="2000" dirty="0" smtClean="0"/>
              <a:t>：</a:t>
            </a:r>
            <a:r>
              <a:rPr lang="zh-CN" altLang="zh-CN" sz="2000" dirty="0" smtClean="0"/>
              <a:t>北京师范大学</a:t>
            </a:r>
            <a:r>
              <a:rPr lang="zh-CN" altLang="en-US" sz="2000" dirty="0" smtClean="0"/>
              <a:t>、</a:t>
            </a:r>
            <a:r>
              <a:rPr lang="zh-CN" altLang="zh-CN" sz="2000" dirty="0" smtClean="0"/>
              <a:t>华东师范大学</a:t>
            </a:r>
            <a:endParaRPr lang="en-US" altLang="zh-CN" sz="2000" dirty="0" smtClean="0"/>
          </a:p>
          <a:p>
            <a:pPr>
              <a:lnSpc>
                <a:spcPct val="150000"/>
              </a:lnSpc>
            </a:pPr>
            <a:r>
              <a:rPr lang="en-US" altLang="zh-CN" sz="2000" dirty="0" smtClean="0"/>
              <a:t>A  </a:t>
            </a:r>
            <a:r>
              <a:rPr lang="zh-CN" altLang="en-US" sz="2000" dirty="0" smtClean="0"/>
              <a:t>：</a:t>
            </a:r>
            <a:r>
              <a:rPr lang="zh-CN" altLang="zh-CN" sz="2000" dirty="0" smtClean="0"/>
              <a:t>东北师范大学、南京师范大学</a:t>
            </a:r>
            <a:r>
              <a:rPr lang="zh-CN" altLang="en-US" sz="2000" dirty="0" smtClean="0"/>
              <a:t>、</a:t>
            </a:r>
            <a:r>
              <a:rPr lang="zh-CN" altLang="zh-CN" sz="2000" dirty="0" smtClean="0"/>
              <a:t>华中师范大学</a:t>
            </a:r>
            <a:endParaRPr lang="en-US" altLang="zh-CN" sz="2000" dirty="0" smtClean="0"/>
          </a:p>
          <a:p>
            <a:pPr>
              <a:lnSpc>
                <a:spcPct val="150000"/>
              </a:lnSpc>
            </a:pPr>
            <a:r>
              <a:rPr lang="en-US" altLang="zh-CN" sz="2000" dirty="0" smtClean="0"/>
              <a:t>A- </a:t>
            </a:r>
            <a:r>
              <a:rPr lang="zh-CN" altLang="en-US" sz="2000" dirty="0" smtClean="0"/>
              <a:t>：</a:t>
            </a:r>
            <a:r>
              <a:rPr lang="zh-CN" altLang="zh-CN" sz="2000" dirty="0" smtClean="0"/>
              <a:t>北京大学、首都师范大学、浙江大学、华南师范大学</a:t>
            </a:r>
            <a:r>
              <a:rPr lang="en-US" altLang="zh-CN" sz="2000" dirty="0" smtClean="0"/>
              <a:t>   </a:t>
            </a:r>
          </a:p>
          <a:p>
            <a:pPr>
              <a:lnSpc>
                <a:spcPct val="150000"/>
              </a:lnSpc>
            </a:pPr>
            <a:r>
              <a:rPr lang="en-US" altLang="zh-CN" sz="2000" dirty="0"/>
              <a:t> </a:t>
            </a:r>
            <a:r>
              <a:rPr lang="en-US" altLang="zh-CN" sz="2000" dirty="0" smtClean="0"/>
              <a:t>        </a:t>
            </a:r>
            <a:r>
              <a:rPr lang="zh-CN" altLang="zh-CN" sz="2000" dirty="0" smtClean="0"/>
              <a:t>西南大学</a:t>
            </a:r>
            <a:endParaRPr lang="en-US" altLang="zh-CN" sz="2000" dirty="0" smtClean="0"/>
          </a:p>
          <a:p>
            <a:pPr>
              <a:lnSpc>
                <a:spcPct val="150000"/>
              </a:lnSpc>
            </a:pPr>
            <a:r>
              <a:rPr lang="en-US" altLang="zh-CN" sz="2000" dirty="0" smtClean="0"/>
              <a:t>B+</a:t>
            </a:r>
            <a:r>
              <a:rPr lang="zh-CN" altLang="en-US" sz="2000" dirty="0" smtClean="0"/>
              <a:t>：</a:t>
            </a:r>
            <a:r>
              <a:rPr lang="zh-CN" altLang="zh-CN" sz="2000" dirty="0" smtClean="0"/>
              <a:t>清华大学、</a:t>
            </a:r>
            <a:r>
              <a:rPr lang="zh-CN" altLang="en-US" sz="2000" dirty="0" smtClean="0">
                <a:solidFill>
                  <a:srgbClr val="0000FF"/>
                </a:solidFill>
                <a:latin typeface="黑体" panose="02010609060101010101" pitchFamily="49" charset="-122"/>
                <a:ea typeface="黑体" panose="02010609060101010101" pitchFamily="49" charset="-122"/>
              </a:rPr>
              <a:t>上海师范大学</a:t>
            </a:r>
            <a:r>
              <a:rPr lang="zh-CN" altLang="en-US" sz="2000" dirty="0" smtClean="0"/>
              <a:t>、</a:t>
            </a:r>
            <a:r>
              <a:rPr lang="zh-CN" altLang="zh-CN" sz="2000" dirty="0" smtClean="0"/>
              <a:t>浙江师范大学</a:t>
            </a:r>
            <a:r>
              <a:rPr lang="zh-CN" altLang="zh-CN" sz="2000" dirty="0"/>
              <a:t>、厦门大学</a:t>
            </a:r>
            <a:r>
              <a:rPr lang="zh-CN" altLang="zh-CN" sz="2000" dirty="0" smtClean="0"/>
              <a:t>、</a:t>
            </a:r>
            <a:endParaRPr lang="en-US" altLang="zh-CN" sz="2000" dirty="0" smtClean="0"/>
          </a:p>
          <a:p>
            <a:pPr>
              <a:lnSpc>
                <a:spcPct val="150000"/>
              </a:lnSpc>
            </a:pPr>
            <a:r>
              <a:rPr lang="en-US" altLang="zh-CN" sz="2000" dirty="0"/>
              <a:t> </a:t>
            </a:r>
            <a:r>
              <a:rPr lang="en-US" altLang="zh-CN" sz="2000" dirty="0" smtClean="0"/>
              <a:t>        </a:t>
            </a:r>
            <a:r>
              <a:rPr lang="zh-CN" altLang="zh-CN" sz="2000" dirty="0" smtClean="0"/>
              <a:t>山东师范大学、河南大学</a:t>
            </a:r>
            <a:r>
              <a:rPr lang="zh-CN" altLang="zh-CN" sz="2000" dirty="0"/>
              <a:t>、华中科技大学</a:t>
            </a:r>
            <a:r>
              <a:rPr lang="zh-CN" altLang="zh-CN" sz="2000" dirty="0" smtClean="0"/>
              <a:t>、湖南师范大学、</a:t>
            </a:r>
            <a:endParaRPr lang="en-US" altLang="zh-CN" sz="2000" dirty="0" smtClean="0"/>
          </a:p>
          <a:p>
            <a:pPr>
              <a:lnSpc>
                <a:spcPct val="150000"/>
              </a:lnSpc>
            </a:pPr>
            <a:r>
              <a:rPr lang="en-US" altLang="zh-CN" sz="2000" dirty="0"/>
              <a:t> </a:t>
            </a:r>
            <a:r>
              <a:rPr lang="en-US" altLang="zh-CN" sz="2000" dirty="0" smtClean="0"/>
              <a:t>        </a:t>
            </a:r>
            <a:r>
              <a:rPr lang="zh-CN" altLang="zh-CN" sz="2000" dirty="0" smtClean="0"/>
              <a:t>陕西师范大学</a:t>
            </a:r>
            <a:r>
              <a:rPr lang="zh-CN" altLang="en-US" sz="2000" dirty="0" smtClean="0"/>
              <a:t>、</a:t>
            </a:r>
            <a:r>
              <a:rPr lang="zh-CN" altLang="zh-CN" sz="2000" dirty="0" smtClean="0"/>
              <a:t>西北师范大学</a:t>
            </a:r>
            <a:endParaRPr lang="zh-CN" altLang="en-US" sz="2000" dirty="0"/>
          </a:p>
        </p:txBody>
      </p:sp>
      <p:sp>
        <p:nvSpPr>
          <p:cNvPr id="2" name="矩形 1"/>
          <p:cNvSpPr/>
          <p:nvPr/>
        </p:nvSpPr>
        <p:spPr>
          <a:xfrm>
            <a:off x="3203848" y="2348880"/>
            <a:ext cx="151216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203848" y="3284984"/>
            <a:ext cx="151216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2411760" y="548680"/>
            <a:ext cx="2954655" cy="461665"/>
          </a:xfrm>
          <a:prstGeom prst="rect">
            <a:avLst/>
          </a:prstGeom>
          <a:noFill/>
        </p:spPr>
        <p:txBody>
          <a:bodyPr wrap="non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rPr>
              <a:t>第四轮学科评估结果</a:t>
            </a:r>
            <a:endParaRPr lang="zh-CN" altLang="en-US" sz="2400" dirty="0">
              <a:solidFill>
                <a:srgbClr val="FF0000"/>
              </a:solidFill>
              <a:latin typeface="黑体" panose="02010609060101010101" pitchFamily="49" charset="-122"/>
              <a:ea typeface="黑体" panose="02010609060101010101" pitchFamily="49" charset="-122"/>
            </a:endParaRPr>
          </a:p>
        </p:txBody>
      </p:sp>
      <p:pic>
        <p:nvPicPr>
          <p:cNvPr id="2051" name="Picture 3" descr="C:\Users\user\PPT图片集\素材004\qq01 (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734557"/>
            <a:ext cx="2756743" cy="1389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4107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a:extLst>
              <a:ext uri="{FF2B5EF4-FFF2-40B4-BE49-F238E27FC236}">
                <a16:creationId xmlns:lc="http://schemas.openxmlformats.org/drawingml/2006/lockedCanvas"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id="{78A02B2D-4144-4500-8DC6-01994A8B4247}"/>
              </a:ext>
            </a:extLst>
          </p:cNvPr>
          <p:cNvGraphicFramePr/>
          <p:nvPr>
            <p:extLst>
              <p:ext uri="{D42A27DB-BD31-4B8C-83A1-F6EECF244321}">
                <p14:modId xmlns:p14="http://schemas.microsoft.com/office/powerpoint/2010/main" val="18491644"/>
              </p:ext>
            </p:extLst>
          </p:nvPr>
        </p:nvGraphicFramePr>
        <p:xfrm>
          <a:off x="1331640" y="3068960"/>
          <a:ext cx="6696744" cy="273630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11560" y="764704"/>
            <a:ext cx="7848872" cy="2169825"/>
          </a:xfrm>
          <a:prstGeom prst="rect">
            <a:avLst/>
          </a:prstGeom>
          <a:noFill/>
        </p:spPr>
        <p:txBody>
          <a:bodyPr wrap="square" rtlCol="0">
            <a:spAutoFit/>
          </a:bodyPr>
          <a:lstStyle/>
          <a:p>
            <a:pPr>
              <a:lnSpc>
                <a:spcPct val="150000"/>
              </a:lnSpc>
            </a:pPr>
            <a:r>
              <a:rPr lang="zh-CN" altLang="zh-CN" dirty="0" smtClean="0">
                <a:solidFill>
                  <a:srgbClr val="0000FF"/>
                </a:solidFill>
                <a:latin typeface="黑体" panose="02010609060101010101" pitchFamily="49" charset="-122"/>
                <a:ea typeface="黑体" panose="02010609060101010101" pitchFamily="49" charset="-122"/>
              </a:rPr>
              <a:t>“在校生质量”</a:t>
            </a:r>
            <a:r>
              <a:rPr lang="zh-CN" altLang="zh-CN" dirty="0" smtClean="0"/>
              <a:t>是本学科的优势指标，居全国第</a:t>
            </a:r>
            <a:r>
              <a:rPr lang="en-US" altLang="zh-CN" dirty="0" smtClean="0">
                <a:solidFill>
                  <a:srgbClr val="FF0000"/>
                </a:solidFill>
              </a:rPr>
              <a:t>7</a:t>
            </a:r>
            <a:r>
              <a:rPr lang="zh-CN" altLang="zh-CN" dirty="0" smtClean="0"/>
              <a:t>位，高于学科整体水平；</a:t>
            </a:r>
            <a:r>
              <a:rPr lang="zh-CN" altLang="zh-CN" dirty="0">
                <a:solidFill>
                  <a:srgbClr val="0000FF"/>
                </a:solidFill>
                <a:latin typeface="黑体" panose="02010609060101010101" pitchFamily="49" charset="-122"/>
                <a:ea typeface="黑体" panose="02010609060101010101" pitchFamily="49" charset="-122"/>
              </a:rPr>
              <a:t>“师资队伍”“社会服务”和学科声誉”分别居全国第</a:t>
            </a:r>
            <a:r>
              <a:rPr lang="en-US" altLang="zh-CN" dirty="0">
                <a:solidFill>
                  <a:srgbClr val="0000FF"/>
                </a:solidFill>
                <a:latin typeface="黑体" panose="02010609060101010101" pitchFamily="49" charset="-122"/>
                <a:ea typeface="黑体" panose="02010609060101010101" pitchFamily="49" charset="-122"/>
              </a:rPr>
              <a:t>11</a:t>
            </a:r>
            <a:r>
              <a:rPr lang="zh-CN" altLang="zh-CN" dirty="0">
                <a:solidFill>
                  <a:srgbClr val="0000FF"/>
                </a:solidFill>
                <a:latin typeface="黑体" panose="02010609060101010101" pitchFamily="49" charset="-122"/>
                <a:ea typeface="黑体" panose="02010609060101010101" pitchFamily="49" charset="-122"/>
              </a:rPr>
              <a:t>、</a:t>
            </a:r>
            <a:r>
              <a:rPr lang="en-US" altLang="zh-CN" dirty="0">
                <a:solidFill>
                  <a:srgbClr val="0000FF"/>
                </a:solidFill>
                <a:latin typeface="黑体" panose="02010609060101010101" pitchFamily="49" charset="-122"/>
                <a:ea typeface="黑体" panose="02010609060101010101" pitchFamily="49" charset="-122"/>
              </a:rPr>
              <a:t>11</a:t>
            </a:r>
            <a:r>
              <a:rPr lang="zh-CN" altLang="zh-CN" dirty="0">
                <a:solidFill>
                  <a:srgbClr val="0000FF"/>
                </a:solidFill>
                <a:latin typeface="黑体" panose="02010609060101010101" pitchFamily="49" charset="-122"/>
                <a:ea typeface="黑体" panose="02010609060101010101" pitchFamily="49" charset="-122"/>
              </a:rPr>
              <a:t>和</a:t>
            </a:r>
            <a:r>
              <a:rPr lang="en-US" altLang="zh-CN" dirty="0">
                <a:solidFill>
                  <a:srgbClr val="0000FF"/>
                </a:solidFill>
                <a:latin typeface="黑体" panose="02010609060101010101" pitchFamily="49" charset="-122"/>
                <a:ea typeface="黑体" panose="02010609060101010101" pitchFamily="49" charset="-122"/>
              </a:rPr>
              <a:t>14</a:t>
            </a:r>
            <a:r>
              <a:rPr lang="zh-CN" altLang="zh-CN" dirty="0">
                <a:solidFill>
                  <a:srgbClr val="0000FF"/>
                </a:solidFill>
                <a:latin typeface="黑体" panose="02010609060101010101" pitchFamily="49" charset="-122"/>
                <a:ea typeface="黑体" panose="02010609060101010101" pitchFamily="49" charset="-122"/>
              </a:rPr>
              <a:t>位，与学科整体水平相持</a:t>
            </a:r>
            <a:r>
              <a:rPr lang="zh-CN" altLang="zh-CN" dirty="0" smtClean="0">
                <a:solidFill>
                  <a:srgbClr val="0000FF"/>
                </a:solidFill>
                <a:latin typeface="黑体" panose="02010609060101010101" pitchFamily="49" charset="-122"/>
                <a:ea typeface="黑体" panose="02010609060101010101" pitchFamily="49" charset="-122"/>
              </a:rPr>
              <a:t>平</a:t>
            </a:r>
            <a:r>
              <a:rPr lang="zh-CN" altLang="en-US" dirty="0" smtClean="0">
                <a:solidFill>
                  <a:srgbClr val="0000FF"/>
                </a:solidFill>
                <a:latin typeface="黑体" panose="02010609060101010101" pitchFamily="49" charset="-122"/>
                <a:ea typeface="黑体" panose="02010609060101010101" pitchFamily="49" charset="-122"/>
              </a:rPr>
              <a:t>；但</a:t>
            </a:r>
            <a:r>
              <a:rPr lang="zh-CN" altLang="zh-CN" dirty="0" smtClean="0"/>
              <a:t>“培养过程质量”“毕业生质量”</a:t>
            </a:r>
            <a:r>
              <a:rPr lang="zh-CN" altLang="zh-CN" dirty="0"/>
              <a:t>“科研成果” </a:t>
            </a:r>
            <a:r>
              <a:rPr lang="zh-CN" altLang="zh-CN" dirty="0" smtClean="0"/>
              <a:t>“科研项目”</a:t>
            </a:r>
            <a:r>
              <a:rPr lang="zh-CN" altLang="en-US" dirty="0" smtClean="0"/>
              <a:t>和</a:t>
            </a:r>
            <a:r>
              <a:rPr lang="zh-CN" altLang="zh-CN" dirty="0" smtClean="0"/>
              <a:t>“科研获奖”是本学科的劣势指标，排名分别为全国第</a:t>
            </a:r>
            <a:r>
              <a:rPr lang="en-US" altLang="zh-CN" dirty="0" smtClean="0"/>
              <a:t>33</a:t>
            </a:r>
            <a:r>
              <a:rPr lang="zh-CN" altLang="zh-CN" dirty="0" smtClean="0"/>
              <a:t>、</a:t>
            </a:r>
            <a:r>
              <a:rPr lang="en-US" altLang="zh-CN" dirty="0" smtClean="0"/>
              <a:t>22</a:t>
            </a:r>
            <a:r>
              <a:rPr lang="zh-CN" altLang="zh-CN" dirty="0" smtClean="0"/>
              <a:t>、</a:t>
            </a:r>
            <a:r>
              <a:rPr lang="en-US" altLang="zh-CN" dirty="0" smtClean="0"/>
              <a:t>22</a:t>
            </a:r>
            <a:r>
              <a:rPr lang="zh-CN" altLang="zh-CN" dirty="0" smtClean="0"/>
              <a:t>、</a:t>
            </a:r>
            <a:r>
              <a:rPr lang="en-US" altLang="zh-CN" dirty="0" smtClean="0"/>
              <a:t>37</a:t>
            </a:r>
            <a:r>
              <a:rPr lang="zh-CN" altLang="en-US" dirty="0" smtClean="0"/>
              <a:t>、</a:t>
            </a:r>
            <a:r>
              <a:rPr lang="en-US" altLang="zh-CN" dirty="0" smtClean="0"/>
              <a:t>78</a:t>
            </a:r>
            <a:r>
              <a:rPr lang="zh-CN" altLang="zh-CN" dirty="0" smtClean="0"/>
              <a:t>位，低于学科整体水平</a:t>
            </a:r>
            <a:r>
              <a:rPr lang="zh-CN" altLang="en-US" dirty="0" smtClean="0"/>
              <a:t>。</a:t>
            </a:r>
            <a:endParaRPr lang="zh-CN" altLang="en-US" dirty="0">
              <a:solidFill>
                <a:srgbClr val="0000FF"/>
              </a:solidFill>
              <a:latin typeface="黑体" panose="02010609060101010101" pitchFamily="49" charset="-122"/>
              <a:ea typeface="黑体" panose="02010609060101010101" pitchFamily="49" charset="-122"/>
            </a:endParaRPr>
          </a:p>
        </p:txBody>
      </p:sp>
      <p:sp>
        <p:nvSpPr>
          <p:cNvPr id="6" name="TextBox 5"/>
          <p:cNvSpPr txBox="1"/>
          <p:nvPr/>
        </p:nvSpPr>
        <p:spPr>
          <a:xfrm>
            <a:off x="1835696" y="6005597"/>
            <a:ext cx="6306535" cy="338554"/>
          </a:xfrm>
          <a:prstGeom prst="rect">
            <a:avLst/>
          </a:prstGeom>
          <a:noFill/>
        </p:spPr>
        <p:txBody>
          <a:bodyPr wrap="none" rtlCol="0">
            <a:spAutoFit/>
          </a:bodyPr>
          <a:lstStyle/>
          <a:p>
            <a:r>
              <a:rPr lang="zh-CN" altLang="zh-CN" sz="1600" b="1" dirty="0"/>
              <a:t>图</a:t>
            </a:r>
            <a:r>
              <a:rPr lang="en-US" altLang="zh-CN" sz="1600" b="1" dirty="0"/>
              <a:t>1 </a:t>
            </a:r>
            <a:r>
              <a:rPr lang="zh-CN" altLang="en-US" sz="1600" b="1" dirty="0" smtClean="0"/>
              <a:t>：</a:t>
            </a:r>
            <a:r>
              <a:rPr lang="zh-CN" altLang="zh-CN" sz="1600" b="1" dirty="0" smtClean="0"/>
              <a:t>本</a:t>
            </a:r>
            <a:r>
              <a:rPr lang="zh-CN" altLang="zh-CN" sz="1600" b="1" dirty="0"/>
              <a:t>学科在第四轮学科评估中的整体表现及各二级指标排名状况</a:t>
            </a:r>
          </a:p>
        </p:txBody>
      </p:sp>
    </p:spTree>
    <p:extLst>
      <p:ext uri="{BB962C8B-B14F-4D97-AF65-F5344CB8AC3E}">
        <p14:creationId xmlns:p14="http://schemas.microsoft.com/office/powerpoint/2010/main" val="915682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99592" y="1052736"/>
            <a:ext cx="7560840" cy="2169825"/>
          </a:xfrm>
          <a:prstGeom prst="rect">
            <a:avLst/>
          </a:prstGeom>
        </p:spPr>
        <p:txBody>
          <a:bodyPr wrap="square">
            <a:spAutoFit/>
          </a:bodyPr>
          <a:lstStyle/>
          <a:p>
            <a:pPr>
              <a:lnSpc>
                <a:spcPct val="150000"/>
              </a:lnSpc>
            </a:pPr>
            <a:r>
              <a:rPr lang="zh-CN" altLang="zh-CN" dirty="0" smtClean="0"/>
              <a:t>在</a:t>
            </a:r>
            <a:r>
              <a:rPr lang="zh-CN" altLang="zh-CN" dirty="0">
                <a:solidFill>
                  <a:srgbClr val="0000FF"/>
                </a:solidFill>
                <a:latin typeface="黑体" panose="02010609060101010101" pitchFamily="49" charset="-122"/>
                <a:ea typeface="黑体" panose="02010609060101010101" pitchFamily="49" charset="-122"/>
              </a:rPr>
              <a:t>“师资队伍与资源”</a:t>
            </a:r>
            <a:r>
              <a:rPr lang="zh-CN" altLang="zh-CN" dirty="0"/>
              <a:t>方面，本学科位居全国第</a:t>
            </a:r>
            <a:r>
              <a:rPr lang="en-US" altLang="zh-CN" dirty="0">
                <a:solidFill>
                  <a:srgbClr val="FF0000"/>
                </a:solidFill>
              </a:rPr>
              <a:t>11</a:t>
            </a:r>
            <a:r>
              <a:rPr lang="zh-CN" altLang="zh-CN" dirty="0"/>
              <a:t>位。其中，优势指标项为</a:t>
            </a:r>
            <a:r>
              <a:rPr lang="zh-CN" altLang="zh-CN" dirty="0">
                <a:solidFill>
                  <a:srgbClr val="0000FF"/>
                </a:solidFill>
                <a:latin typeface="黑体" panose="02010609060101010101" pitchFamily="49" charset="-122"/>
                <a:ea typeface="黑体" panose="02010609060101010101" pitchFamily="49" charset="-122"/>
              </a:rPr>
              <a:t>“专任教师数”</a:t>
            </a:r>
            <a:r>
              <a:rPr lang="zh-CN" altLang="zh-CN" dirty="0"/>
              <a:t>，排名全国第</a:t>
            </a:r>
            <a:r>
              <a:rPr lang="en-US" altLang="zh-CN" dirty="0">
                <a:solidFill>
                  <a:srgbClr val="FF0000"/>
                </a:solidFill>
              </a:rPr>
              <a:t>9</a:t>
            </a:r>
            <a:r>
              <a:rPr lang="zh-CN" altLang="zh-CN" dirty="0"/>
              <a:t>，优于绝大多数</a:t>
            </a:r>
            <a:r>
              <a:rPr lang="en-US" altLang="zh-CN" dirty="0"/>
              <a:t>B+</a:t>
            </a:r>
            <a:r>
              <a:rPr lang="zh-CN" altLang="zh-CN" dirty="0"/>
              <a:t>学科；弱势指标项为师资队伍结构中的</a:t>
            </a:r>
            <a:r>
              <a:rPr lang="zh-CN" altLang="zh-CN" b="1" dirty="0">
                <a:solidFill>
                  <a:srgbClr val="0000FF"/>
                </a:solidFill>
              </a:rPr>
              <a:t>博士学位比例</a:t>
            </a:r>
            <a:r>
              <a:rPr lang="zh-CN" altLang="zh-CN" dirty="0"/>
              <a:t>（</a:t>
            </a:r>
            <a:r>
              <a:rPr lang="en-US" altLang="zh-CN" dirty="0"/>
              <a:t>69.1%</a:t>
            </a:r>
            <a:r>
              <a:rPr lang="zh-CN" altLang="zh-CN" dirty="0"/>
              <a:t>）、</a:t>
            </a:r>
            <a:r>
              <a:rPr lang="zh-CN" altLang="zh-CN" b="1" dirty="0">
                <a:solidFill>
                  <a:srgbClr val="0000FF"/>
                </a:solidFill>
              </a:rPr>
              <a:t>正高级职称比例</a:t>
            </a:r>
            <a:r>
              <a:rPr lang="zh-CN" altLang="zh-CN" dirty="0"/>
              <a:t>（</a:t>
            </a:r>
            <a:r>
              <a:rPr lang="en-US" altLang="zh-CN" dirty="0"/>
              <a:t>20.6%</a:t>
            </a:r>
            <a:r>
              <a:rPr lang="zh-CN" altLang="zh-CN" dirty="0"/>
              <a:t>）、</a:t>
            </a:r>
            <a:r>
              <a:rPr lang="zh-CN" altLang="zh-CN" b="1" dirty="0">
                <a:solidFill>
                  <a:srgbClr val="0000FF"/>
                </a:solidFill>
              </a:rPr>
              <a:t>海外经历比例</a:t>
            </a:r>
            <a:r>
              <a:rPr lang="zh-CN" altLang="zh-CN" dirty="0"/>
              <a:t>（</a:t>
            </a:r>
            <a:r>
              <a:rPr lang="en-US" altLang="zh-CN" dirty="0"/>
              <a:t>21.6%</a:t>
            </a:r>
            <a:r>
              <a:rPr lang="zh-CN" altLang="zh-CN" dirty="0"/>
              <a:t>）和</a:t>
            </a:r>
            <a:r>
              <a:rPr lang="zh-CN" altLang="zh-CN" b="1" dirty="0">
                <a:solidFill>
                  <a:srgbClr val="0000FF"/>
                </a:solidFill>
              </a:rPr>
              <a:t>外籍教师比例</a:t>
            </a:r>
            <a:r>
              <a:rPr lang="zh-CN" altLang="zh-CN" dirty="0"/>
              <a:t>（</a:t>
            </a:r>
            <a:r>
              <a:rPr lang="en-US" altLang="zh-CN" dirty="0"/>
              <a:t>0.0%</a:t>
            </a:r>
            <a:r>
              <a:rPr lang="zh-CN" altLang="zh-CN" dirty="0"/>
              <a:t>），与高水平学科相比仍有明显差距（见图</a:t>
            </a:r>
            <a:r>
              <a:rPr lang="en-US" altLang="zh-CN" dirty="0"/>
              <a:t>2</a:t>
            </a:r>
            <a:r>
              <a:rPr lang="zh-CN" altLang="zh-CN" dirty="0"/>
              <a:t>）。</a:t>
            </a:r>
          </a:p>
        </p:txBody>
      </p:sp>
      <p:sp>
        <p:nvSpPr>
          <p:cNvPr id="8" name="Rectangle 5"/>
          <p:cNvSpPr>
            <a:spLocks noChangeArrowheads="1"/>
          </p:cNvSpPr>
          <p:nvPr/>
        </p:nvSpPr>
        <p:spPr bwMode="auto">
          <a:xfrm>
            <a:off x="2195736" y="5871208"/>
            <a:ext cx="547260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图</a:t>
            </a:r>
            <a:r>
              <a:rPr kumimoji="0" lang="en-US" altLang="zh-CN"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2</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：本学科在</a:t>
            </a:r>
            <a:r>
              <a:rPr kumimoji="0" lang="zh-CN" altLang="en-US" sz="1600" b="1"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师资队伍与资源</a:t>
            </a:r>
            <a:r>
              <a:rPr kumimoji="0" lang="zh-CN" altLang="en-US" sz="1600" b="1" i="0" u="none" strike="noStrike" cap="none" normalizeH="0" baseline="0" dirty="0" smtClean="0">
                <a:ln>
                  <a:noFill/>
                </a:ln>
                <a:solidFill>
                  <a:schemeClr val="tx1"/>
                </a:solidFill>
                <a:effectLst/>
                <a:latin typeface="Calibri"/>
                <a:ea typeface="宋体" pitchFamily="2" charset="-122"/>
                <a:cs typeface="Times New Roman" pitchFamily="18" charset="0"/>
              </a:rPr>
              <a:t>”</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指标上的表现及差距</a:t>
            </a:r>
            <a:endParaRPr kumimoji="0" lang="zh-CN" altLang="en-US" sz="1800" b="1"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aphicFrame>
        <p:nvGraphicFramePr>
          <p:cNvPr id="9" name="图表 8">
            <a:extLst>
              <a:ext uri="{FF2B5EF4-FFF2-40B4-BE49-F238E27FC236}">
                <a16:creationId xmlns:lc="http://schemas.openxmlformats.org/drawingml/2006/lockedCanvas"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id="{F2B1614A-18A3-4DB2-B8AD-BDA9C9E168E6}"/>
              </a:ext>
            </a:extLst>
          </p:cNvPr>
          <p:cNvGraphicFramePr/>
          <p:nvPr>
            <p:extLst>
              <p:ext uri="{D42A27DB-BD31-4B8C-83A1-F6EECF244321}">
                <p14:modId xmlns:p14="http://schemas.microsoft.com/office/powerpoint/2010/main" val="2955476604"/>
              </p:ext>
            </p:extLst>
          </p:nvPr>
        </p:nvGraphicFramePr>
        <p:xfrm>
          <a:off x="1979712" y="3212976"/>
          <a:ext cx="5616624" cy="2304256"/>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6"/>
          <p:cNvSpPr>
            <a:spLocks noChangeArrowheads="1"/>
          </p:cNvSpPr>
          <p:nvPr/>
        </p:nvSpPr>
        <p:spPr bwMode="auto">
          <a:xfrm>
            <a:off x="0" y="2282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1" name="矩形 10"/>
          <p:cNvSpPr/>
          <p:nvPr/>
        </p:nvSpPr>
        <p:spPr>
          <a:xfrm>
            <a:off x="2862935" y="476672"/>
            <a:ext cx="2339102" cy="461665"/>
          </a:xfrm>
          <a:prstGeom prst="rect">
            <a:avLst/>
          </a:prstGeom>
        </p:spPr>
        <p:txBody>
          <a:bodyPr wrap="none">
            <a:spAutoFit/>
          </a:bodyPr>
          <a:lstStyle/>
          <a:p>
            <a:pPr algn="ctr"/>
            <a:r>
              <a:rPr lang="zh-CN" altLang="zh-CN" sz="2400" b="1" dirty="0" smtClean="0">
                <a:solidFill>
                  <a:srgbClr val="FF0000"/>
                </a:solidFill>
                <a:latin typeface="华文行楷" panose="02010800040101010101" pitchFamily="2" charset="-122"/>
                <a:ea typeface="华文行楷" panose="02010800040101010101" pitchFamily="2" charset="-122"/>
              </a:rPr>
              <a:t>师资</a:t>
            </a:r>
            <a:r>
              <a:rPr lang="zh-CN" altLang="zh-CN" sz="2400" b="1" dirty="0" smtClean="0">
                <a:solidFill>
                  <a:srgbClr val="FF0000"/>
                </a:solidFill>
                <a:latin typeface="华文行楷" panose="02010800040101010101" pitchFamily="2" charset="-122"/>
                <a:ea typeface="华文行楷" panose="02010800040101010101" pitchFamily="2" charset="-122"/>
              </a:rPr>
              <a:t>队伍与资源</a:t>
            </a:r>
            <a:endParaRPr lang="zh-CN" altLang="zh-CN" sz="2400" dirty="0">
              <a:solidFill>
                <a:srgbClr val="FF0000"/>
              </a:solidFill>
              <a:latin typeface="华文行楷" panose="02010800040101010101" pitchFamily="2" charset="-122"/>
              <a:ea typeface="华文行楷" panose="02010800040101010101" pitchFamily="2" charset="-122"/>
            </a:endParaRPr>
          </a:p>
        </p:txBody>
      </p:sp>
    </p:spTree>
    <p:extLst>
      <p:ext uri="{BB962C8B-B14F-4D97-AF65-F5344CB8AC3E}">
        <p14:creationId xmlns:p14="http://schemas.microsoft.com/office/powerpoint/2010/main" val="1834016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9552" y="836712"/>
            <a:ext cx="8064896" cy="2169825"/>
          </a:xfrm>
          <a:prstGeom prst="rect">
            <a:avLst/>
          </a:prstGeom>
        </p:spPr>
        <p:txBody>
          <a:bodyPr wrap="square">
            <a:spAutoFit/>
          </a:bodyPr>
          <a:lstStyle/>
          <a:p>
            <a:pPr>
              <a:lnSpc>
                <a:spcPct val="150000"/>
              </a:lnSpc>
            </a:pPr>
            <a:r>
              <a:rPr lang="zh-CN" altLang="zh-CN" dirty="0" smtClean="0"/>
              <a:t>在</a:t>
            </a:r>
            <a:r>
              <a:rPr lang="zh-CN" altLang="zh-CN" dirty="0"/>
              <a:t>“人才培养质量”方面，我校教育学位居全国第</a:t>
            </a:r>
            <a:r>
              <a:rPr lang="en-US" altLang="zh-CN" dirty="0"/>
              <a:t>18</a:t>
            </a:r>
            <a:r>
              <a:rPr lang="zh-CN" altLang="zh-CN" dirty="0"/>
              <a:t>位，其中优势指标为</a:t>
            </a:r>
            <a:r>
              <a:rPr lang="zh-CN" altLang="zh-CN" dirty="0">
                <a:solidFill>
                  <a:srgbClr val="0000FF"/>
                </a:solidFill>
                <a:latin typeface="黑体" panose="02010609060101010101" pitchFamily="49" charset="-122"/>
                <a:ea typeface="黑体" panose="02010609060101010101" pitchFamily="49" charset="-122"/>
              </a:rPr>
              <a:t>在校生质量</a:t>
            </a:r>
            <a:r>
              <a:rPr lang="zh-CN" altLang="zh-CN" dirty="0"/>
              <a:t>（全国第</a:t>
            </a:r>
            <a:r>
              <a:rPr lang="en-US" altLang="zh-CN" dirty="0">
                <a:solidFill>
                  <a:srgbClr val="FF0000"/>
                </a:solidFill>
              </a:rPr>
              <a:t>7</a:t>
            </a:r>
            <a:r>
              <a:rPr lang="zh-CN" altLang="zh-CN" dirty="0"/>
              <a:t>），弱势指标为</a:t>
            </a:r>
            <a:r>
              <a:rPr lang="zh-CN" altLang="zh-CN" b="1" dirty="0">
                <a:solidFill>
                  <a:srgbClr val="0000FF"/>
                </a:solidFill>
              </a:rPr>
              <a:t>培养过程质量</a:t>
            </a:r>
            <a:r>
              <a:rPr lang="zh-CN" altLang="zh-CN" dirty="0"/>
              <a:t>（全国第</a:t>
            </a:r>
            <a:r>
              <a:rPr lang="en-US" altLang="zh-CN" dirty="0"/>
              <a:t>33</a:t>
            </a:r>
            <a:r>
              <a:rPr lang="zh-CN" altLang="zh-CN" dirty="0"/>
              <a:t>）和</a:t>
            </a:r>
            <a:r>
              <a:rPr lang="zh-CN" altLang="zh-CN" b="1" dirty="0">
                <a:solidFill>
                  <a:srgbClr val="0000FF"/>
                </a:solidFill>
              </a:rPr>
              <a:t>毕业生质量</a:t>
            </a:r>
            <a:r>
              <a:rPr lang="zh-CN" altLang="zh-CN" dirty="0"/>
              <a:t>（全国第</a:t>
            </a:r>
            <a:r>
              <a:rPr lang="en-US" altLang="zh-CN" dirty="0"/>
              <a:t>22</a:t>
            </a:r>
            <a:r>
              <a:rPr lang="zh-CN" altLang="zh-CN" dirty="0"/>
              <a:t>）。与高水平学科的差距主要集中在反映培养过程质量的国家级教学成果奖数（</a:t>
            </a:r>
            <a:r>
              <a:rPr lang="en-US" altLang="zh-CN" dirty="0"/>
              <a:t>0</a:t>
            </a:r>
            <a:r>
              <a:rPr lang="zh-CN" altLang="zh-CN" dirty="0"/>
              <a:t>）、精品课程数（</a:t>
            </a:r>
            <a:r>
              <a:rPr lang="en-US" altLang="zh-CN" dirty="0"/>
              <a:t>2.9</a:t>
            </a:r>
            <a:r>
              <a:rPr lang="zh-CN" altLang="zh-CN" dirty="0"/>
              <a:t>）、赴境外学习交流学生人数（</a:t>
            </a:r>
            <a:r>
              <a:rPr lang="en-US" altLang="zh-CN" dirty="0"/>
              <a:t>10</a:t>
            </a:r>
            <a:r>
              <a:rPr lang="zh-CN" altLang="zh-CN" dirty="0"/>
              <a:t>）和境外来华学习交流学生人数（</a:t>
            </a:r>
            <a:r>
              <a:rPr lang="en-US" altLang="zh-CN" dirty="0"/>
              <a:t>1</a:t>
            </a:r>
            <a:r>
              <a:rPr lang="zh-CN" altLang="zh-CN" dirty="0"/>
              <a:t>）、导师指导质量（</a:t>
            </a:r>
            <a:r>
              <a:rPr lang="en-US" altLang="zh-CN" dirty="0"/>
              <a:t>88.3</a:t>
            </a:r>
            <a:r>
              <a:rPr lang="zh-CN" altLang="zh-CN" dirty="0"/>
              <a:t>）等指标项上（见图</a:t>
            </a:r>
            <a:r>
              <a:rPr lang="en-US" altLang="zh-CN" dirty="0"/>
              <a:t>3</a:t>
            </a:r>
            <a:r>
              <a:rPr lang="zh-CN" altLang="zh-CN" dirty="0"/>
              <a:t>）。</a:t>
            </a:r>
          </a:p>
        </p:txBody>
      </p:sp>
      <p:graphicFrame>
        <p:nvGraphicFramePr>
          <p:cNvPr id="5" name="图表 4">
            <a:extLst>
              <a:ext uri="{FF2B5EF4-FFF2-40B4-BE49-F238E27FC236}">
                <a16:creationId xmlns:lc="http://schemas.openxmlformats.org/drawingml/2006/lockedCanvas"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id="{937D6472-8F06-430C-84F5-96F7CC60C7A4}"/>
              </a:ext>
            </a:extLst>
          </p:cNvPr>
          <p:cNvGraphicFramePr/>
          <p:nvPr>
            <p:extLst>
              <p:ext uri="{D42A27DB-BD31-4B8C-83A1-F6EECF244321}">
                <p14:modId xmlns:p14="http://schemas.microsoft.com/office/powerpoint/2010/main" val="726209486"/>
              </p:ext>
            </p:extLst>
          </p:nvPr>
        </p:nvGraphicFramePr>
        <p:xfrm>
          <a:off x="1713847" y="3140968"/>
          <a:ext cx="5544616" cy="288032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2044164" y="6317299"/>
            <a:ext cx="5099473" cy="338554"/>
          </a:xfrm>
          <a:prstGeom prst="rect">
            <a:avLst/>
          </a:prstGeom>
          <a:noFill/>
        </p:spPr>
        <p:txBody>
          <a:bodyPr wrap="none" rtlCol="0">
            <a:spAutoFit/>
          </a:bodyPr>
          <a:lstStyle/>
          <a:p>
            <a:r>
              <a:rPr lang="zh-CN" altLang="zh-CN" sz="1600" b="1" dirty="0"/>
              <a:t>图</a:t>
            </a:r>
            <a:r>
              <a:rPr lang="en-US" altLang="zh-CN" sz="1600" b="1" dirty="0"/>
              <a:t>3 </a:t>
            </a:r>
            <a:r>
              <a:rPr lang="zh-CN" altLang="en-US" sz="1600" b="1" dirty="0" smtClean="0"/>
              <a:t>：</a:t>
            </a:r>
            <a:r>
              <a:rPr lang="zh-CN" altLang="zh-CN" sz="1600" b="1" dirty="0" smtClean="0"/>
              <a:t>本</a:t>
            </a:r>
            <a:r>
              <a:rPr lang="zh-CN" altLang="zh-CN" sz="1600" b="1" dirty="0"/>
              <a:t>学科在“人才培养质量”指标上的表现及</a:t>
            </a:r>
            <a:r>
              <a:rPr lang="zh-CN" altLang="zh-CN" sz="1600" b="1" dirty="0" smtClean="0"/>
              <a:t>差距</a:t>
            </a:r>
            <a:endParaRPr lang="zh-CN" altLang="en-US" sz="1600" b="1" dirty="0"/>
          </a:p>
        </p:txBody>
      </p:sp>
      <p:sp>
        <p:nvSpPr>
          <p:cNvPr id="7" name="矩形 6"/>
          <p:cNvSpPr/>
          <p:nvPr/>
        </p:nvSpPr>
        <p:spPr>
          <a:xfrm>
            <a:off x="3624381" y="260648"/>
            <a:ext cx="1723549" cy="400110"/>
          </a:xfrm>
          <a:prstGeom prst="rect">
            <a:avLst/>
          </a:prstGeom>
        </p:spPr>
        <p:txBody>
          <a:bodyPr wrap="none">
            <a:spAutoFit/>
          </a:bodyPr>
          <a:lstStyle/>
          <a:p>
            <a:pPr algn="ctr"/>
            <a:r>
              <a:rPr lang="zh-CN" altLang="zh-CN" sz="2000" b="1" dirty="0" smtClean="0">
                <a:solidFill>
                  <a:srgbClr val="FF0000"/>
                </a:solidFill>
                <a:latin typeface="华文行楷" panose="02010800040101010101" pitchFamily="2" charset="-122"/>
                <a:ea typeface="华文行楷" panose="02010800040101010101" pitchFamily="2" charset="-122"/>
              </a:rPr>
              <a:t>人才</a:t>
            </a:r>
            <a:r>
              <a:rPr lang="zh-CN" altLang="zh-CN" sz="2000" b="1" dirty="0">
                <a:solidFill>
                  <a:srgbClr val="FF0000"/>
                </a:solidFill>
                <a:latin typeface="华文行楷" panose="02010800040101010101" pitchFamily="2" charset="-122"/>
                <a:ea typeface="华文行楷" panose="02010800040101010101" pitchFamily="2" charset="-122"/>
              </a:rPr>
              <a:t>培养质量</a:t>
            </a:r>
          </a:p>
        </p:txBody>
      </p:sp>
    </p:spTree>
    <p:extLst>
      <p:ext uri="{BB962C8B-B14F-4D97-AF65-F5344CB8AC3E}">
        <p14:creationId xmlns:p14="http://schemas.microsoft.com/office/powerpoint/2010/main" val="4077952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27584" y="1052736"/>
            <a:ext cx="7920880" cy="1338828"/>
          </a:xfrm>
          <a:prstGeom prst="rect">
            <a:avLst/>
          </a:prstGeom>
        </p:spPr>
        <p:txBody>
          <a:bodyPr wrap="square">
            <a:spAutoFit/>
          </a:bodyPr>
          <a:lstStyle/>
          <a:p>
            <a:pPr>
              <a:lnSpc>
                <a:spcPct val="150000"/>
              </a:lnSpc>
            </a:pPr>
            <a:r>
              <a:rPr lang="zh-CN" altLang="zh-CN" dirty="0" smtClean="0"/>
              <a:t>在“科学研究水平”方面，位居全国第</a:t>
            </a:r>
            <a:r>
              <a:rPr lang="en-US" altLang="zh-CN" dirty="0" smtClean="0">
                <a:solidFill>
                  <a:srgbClr val="FF0000"/>
                </a:solidFill>
              </a:rPr>
              <a:t>34</a:t>
            </a:r>
            <a:r>
              <a:rPr lang="zh-CN" altLang="zh-CN" dirty="0" smtClean="0"/>
              <a:t>位，与高水平教育学科的差距较大，尤其是在</a:t>
            </a:r>
            <a:r>
              <a:rPr lang="zh-CN" altLang="zh-CN" dirty="0" smtClean="0">
                <a:solidFill>
                  <a:srgbClr val="0000FF"/>
                </a:solidFill>
                <a:latin typeface="黑体" panose="02010609060101010101" pitchFamily="49" charset="-122"/>
                <a:ea typeface="黑体" panose="02010609060101010101" pitchFamily="49" charset="-122"/>
              </a:rPr>
              <a:t>师均收录论文数、出版学术专著数、国家级规划教材数和国家级科研奖励数</a:t>
            </a:r>
            <a:r>
              <a:rPr lang="zh-CN" altLang="zh-CN" dirty="0" smtClean="0"/>
              <a:t>等指标项上差距明显（见图</a:t>
            </a:r>
            <a:r>
              <a:rPr lang="en-US" altLang="zh-CN" dirty="0" smtClean="0"/>
              <a:t>4</a:t>
            </a:r>
            <a:r>
              <a:rPr lang="zh-CN" altLang="zh-CN" dirty="0" smtClean="0"/>
              <a:t>）。</a:t>
            </a:r>
            <a:endParaRPr lang="zh-CN" altLang="zh-CN" dirty="0"/>
          </a:p>
        </p:txBody>
      </p:sp>
      <p:graphicFrame>
        <p:nvGraphicFramePr>
          <p:cNvPr id="5" name="图表 4">
            <a:extLst>
              <a:ext uri="{FF2B5EF4-FFF2-40B4-BE49-F238E27FC236}">
                <a16:creationId xmlns:lc="http://schemas.openxmlformats.org/drawingml/2006/lockedCanvas"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id="{B58B1658-CEF9-4529-B8BA-DF214DF630D2}"/>
              </a:ext>
            </a:extLst>
          </p:cNvPr>
          <p:cNvGraphicFramePr/>
          <p:nvPr>
            <p:extLst>
              <p:ext uri="{D42A27DB-BD31-4B8C-83A1-F6EECF244321}">
                <p14:modId xmlns:p14="http://schemas.microsoft.com/office/powerpoint/2010/main" val="3826351038"/>
              </p:ext>
            </p:extLst>
          </p:nvPr>
        </p:nvGraphicFramePr>
        <p:xfrm>
          <a:off x="2123728" y="2708920"/>
          <a:ext cx="5400600" cy="2736304"/>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5"/>
          <p:cNvSpPr/>
          <p:nvPr/>
        </p:nvSpPr>
        <p:spPr>
          <a:xfrm>
            <a:off x="2339752" y="5805264"/>
            <a:ext cx="5112568" cy="338554"/>
          </a:xfrm>
          <a:prstGeom prst="rect">
            <a:avLst/>
          </a:prstGeom>
        </p:spPr>
        <p:txBody>
          <a:bodyPr wrap="square">
            <a:spAutoFit/>
          </a:bodyPr>
          <a:lstStyle/>
          <a:p>
            <a:r>
              <a:rPr lang="zh-CN" altLang="zh-CN" sz="1600" b="1" dirty="0"/>
              <a:t>图</a:t>
            </a:r>
            <a:r>
              <a:rPr lang="en-US" altLang="zh-CN" sz="1600" b="1" dirty="0"/>
              <a:t>4 </a:t>
            </a:r>
            <a:r>
              <a:rPr lang="zh-CN" altLang="en-US" sz="1600" b="1" dirty="0" smtClean="0"/>
              <a:t>：</a:t>
            </a:r>
            <a:r>
              <a:rPr lang="zh-CN" altLang="zh-CN" sz="1600" b="1" dirty="0" smtClean="0"/>
              <a:t>本</a:t>
            </a:r>
            <a:r>
              <a:rPr lang="zh-CN" altLang="zh-CN" sz="1600" b="1" dirty="0"/>
              <a:t>学科在“科学研究水平”指标上的表现及差距</a:t>
            </a:r>
            <a:endParaRPr lang="zh-CN" altLang="zh-CN" sz="1600" dirty="0"/>
          </a:p>
        </p:txBody>
      </p:sp>
      <p:sp>
        <p:nvSpPr>
          <p:cNvPr id="7" name="矩形 6"/>
          <p:cNvSpPr/>
          <p:nvPr/>
        </p:nvSpPr>
        <p:spPr>
          <a:xfrm>
            <a:off x="3264342" y="348625"/>
            <a:ext cx="1723549" cy="400110"/>
          </a:xfrm>
          <a:prstGeom prst="rect">
            <a:avLst/>
          </a:prstGeom>
        </p:spPr>
        <p:txBody>
          <a:bodyPr wrap="none">
            <a:spAutoFit/>
          </a:bodyPr>
          <a:lstStyle/>
          <a:p>
            <a:pPr algn="ctr"/>
            <a:r>
              <a:rPr lang="zh-CN" altLang="zh-CN" sz="2000" b="1" dirty="0" smtClean="0">
                <a:solidFill>
                  <a:srgbClr val="FF0000"/>
                </a:solidFill>
                <a:latin typeface="华文行楷" panose="02010800040101010101" pitchFamily="2" charset="-122"/>
                <a:ea typeface="华文行楷" panose="02010800040101010101" pitchFamily="2" charset="-122"/>
              </a:rPr>
              <a:t>科学研究</a:t>
            </a:r>
            <a:r>
              <a:rPr lang="zh-CN" altLang="zh-CN" sz="2000" b="1" dirty="0">
                <a:solidFill>
                  <a:srgbClr val="FF0000"/>
                </a:solidFill>
                <a:latin typeface="华文行楷" panose="02010800040101010101" pitchFamily="2" charset="-122"/>
                <a:ea typeface="华文行楷" panose="02010800040101010101" pitchFamily="2" charset="-122"/>
              </a:rPr>
              <a:t>水平</a:t>
            </a:r>
          </a:p>
        </p:txBody>
      </p:sp>
    </p:spTree>
    <p:extLst>
      <p:ext uri="{BB962C8B-B14F-4D97-AF65-F5344CB8AC3E}">
        <p14:creationId xmlns:p14="http://schemas.microsoft.com/office/powerpoint/2010/main" val="466255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9552" y="958346"/>
            <a:ext cx="8208912" cy="1800493"/>
          </a:xfrm>
          <a:prstGeom prst="rect">
            <a:avLst/>
          </a:prstGeom>
        </p:spPr>
        <p:txBody>
          <a:bodyPr wrap="square">
            <a:spAutoFit/>
          </a:bodyPr>
          <a:lstStyle/>
          <a:p>
            <a:pPr>
              <a:lnSpc>
                <a:spcPct val="150000"/>
              </a:lnSpc>
            </a:pPr>
            <a:r>
              <a:rPr lang="zh-CN" altLang="zh-CN" b="1" dirty="0" smtClean="0">
                <a:solidFill>
                  <a:srgbClr val="0000FF"/>
                </a:solidFill>
              </a:rPr>
              <a:t>“</a:t>
            </a:r>
            <a:r>
              <a:rPr lang="zh-CN" altLang="zh-CN" b="1" dirty="0">
                <a:solidFill>
                  <a:srgbClr val="0000FF"/>
                </a:solidFill>
              </a:rPr>
              <a:t>社会服务与学科声誉”</a:t>
            </a:r>
            <a:r>
              <a:rPr lang="zh-CN" altLang="zh-CN" dirty="0"/>
              <a:t>为专家主观评价指标</a:t>
            </a:r>
            <a:r>
              <a:rPr lang="zh-CN" altLang="zh-CN" dirty="0" smtClean="0"/>
              <a:t>，居</a:t>
            </a:r>
            <a:r>
              <a:rPr lang="zh-CN" altLang="zh-CN" dirty="0"/>
              <a:t>全国第</a:t>
            </a:r>
            <a:r>
              <a:rPr lang="en-US" altLang="zh-CN" dirty="0">
                <a:solidFill>
                  <a:srgbClr val="FF0000"/>
                </a:solidFill>
              </a:rPr>
              <a:t>13</a:t>
            </a:r>
            <a:r>
              <a:rPr lang="zh-CN" altLang="zh-CN" dirty="0"/>
              <a:t>位，其中</a:t>
            </a:r>
            <a:r>
              <a:rPr lang="zh-CN" altLang="zh-CN" dirty="0">
                <a:solidFill>
                  <a:srgbClr val="0000FF"/>
                </a:solidFill>
                <a:latin typeface="黑体" panose="02010609060101010101" pitchFamily="49" charset="-122"/>
                <a:ea typeface="黑体" panose="02010609060101010101" pitchFamily="49" charset="-122"/>
              </a:rPr>
              <a:t>“社会服务”</a:t>
            </a:r>
            <a:r>
              <a:rPr lang="zh-CN" altLang="zh-CN" dirty="0"/>
              <a:t>排名为全国第</a:t>
            </a:r>
            <a:r>
              <a:rPr lang="en-US" altLang="zh-CN" sz="2000" dirty="0">
                <a:solidFill>
                  <a:srgbClr val="FF0000"/>
                </a:solidFill>
              </a:rPr>
              <a:t>11</a:t>
            </a:r>
            <a:r>
              <a:rPr lang="zh-CN" altLang="zh-CN" dirty="0"/>
              <a:t>，</a:t>
            </a:r>
            <a:r>
              <a:rPr lang="zh-CN" altLang="zh-CN" dirty="0">
                <a:solidFill>
                  <a:srgbClr val="0000FF"/>
                </a:solidFill>
                <a:latin typeface="黑体" panose="02010609060101010101" pitchFamily="49" charset="-122"/>
                <a:ea typeface="黑体" panose="02010609060101010101" pitchFamily="49" charset="-122"/>
              </a:rPr>
              <a:t>“学科声誉”</a:t>
            </a:r>
            <a:r>
              <a:rPr lang="zh-CN" altLang="zh-CN" dirty="0"/>
              <a:t>排名为全国第</a:t>
            </a:r>
            <a:r>
              <a:rPr lang="en-US" altLang="zh-CN" dirty="0">
                <a:solidFill>
                  <a:srgbClr val="FF0000"/>
                </a:solidFill>
              </a:rPr>
              <a:t>14</a:t>
            </a:r>
            <a:r>
              <a:rPr lang="zh-CN" altLang="zh-CN" dirty="0"/>
              <a:t>，与本学科的总体水平保持基本一致。从两项指标的具体得分来看，我校均已超越了多数</a:t>
            </a:r>
            <a:r>
              <a:rPr lang="en-US" altLang="zh-CN" dirty="0"/>
              <a:t>B+</a:t>
            </a:r>
            <a:r>
              <a:rPr lang="zh-CN" altLang="zh-CN" dirty="0"/>
              <a:t>档学科，但与</a:t>
            </a:r>
            <a:r>
              <a:rPr lang="en-US" altLang="zh-CN" dirty="0"/>
              <a:t>A</a:t>
            </a:r>
            <a:r>
              <a:rPr lang="zh-CN" altLang="zh-CN" dirty="0"/>
              <a:t>档学科尚有一定的差距。</a:t>
            </a:r>
          </a:p>
        </p:txBody>
      </p:sp>
      <p:graphicFrame>
        <p:nvGraphicFramePr>
          <p:cNvPr id="5" name="图表 4">
            <a:extLst>
              <a:ext uri="{FF2B5EF4-FFF2-40B4-BE49-F238E27FC236}">
                <a16:creationId xmlns:lc="http://schemas.openxmlformats.org/drawingml/2006/lockedCanvas"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id="{E6134C54-DBF0-45F9-BD04-349310A4640B}"/>
              </a:ext>
            </a:extLst>
          </p:cNvPr>
          <p:cNvGraphicFramePr/>
          <p:nvPr>
            <p:extLst>
              <p:ext uri="{D42A27DB-BD31-4B8C-83A1-F6EECF244321}">
                <p14:modId xmlns:p14="http://schemas.microsoft.com/office/powerpoint/2010/main" val="4059040008"/>
              </p:ext>
            </p:extLst>
          </p:nvPr>
        </p:nvGraphicFramePr>
        <p:xfrm>
          <a:off x="2051720" y="2780928"/>
          <a:ext cx="5040560" cy="295232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763688" y="5949280"/>
            <a:ext cx="5688632" cy="338554"/>
          </a:xfrm>
          <a:prstGeom prst="rect">
            <a:avLst/>
          </a:prstGeom>
          <a:noFill/>
        </p:spPr>
        <p:txBody>
          <a:bodyPr wrap="square" rtlCol="0">
            <a:spAutoFit/>
          </a:bodyPr>
          <a:lstStyle/>
          <a:p>
            <a:r>
              <a:rPr lang="zh-CN" altLang="zh-CN" sz="1600" b="1" dirty="0"/>
              <a:t>图</a:t>
            </a:r>
            <a:r>
              <a:rPr lang="en-US" altLang="zh-CN" sz="1600" b="1" dirty="0"/>
              <a:t>5 </a:t>
            </a:r>
            <a:r>
              <a:rPr lang="zh-CN" altLang="en-US" sz="1600" b="1" dirty="0" smtClean="0"/>
              <a:t>：</a:t>
            </a:r>
            <a:r>
              <a:rPr lang="zh-CN" altLang="zh-CN" sz="1600" b="1" dirty="0" smtClean="0"/>
              <a:t>本</a:t>
            </a:r>
            <a:r>
              <a:rPr lang="zh-CN" altLang="zh-CN" sz="1600" b="1" dirty="0"/>
              <a:t>学科在“社会服务与学科声誉”指标上的表现及</a:t>
            </a:r>
            <a:r>
              <a:rPr lang="zh-CN" altLang="zh-CN" sz="1600" b="1" dirty="0" smtClean="0"/>
              <a:t>差距</a:t>
            </a:r>
            <a:endParaRPr lang="zh-CN" altLang="en-US" sz="1600" b="1" dirty="0"/>
          </a:p>
        </p:txBody>
      </p:sp>
      <p:sp>
        <p:nvSpPr>
          <p:cNvPr id="7" name="矩形 6"/>
          <p:cNvSpPr/>
          <p:nvPr/>
        </p:nvSpPr>
        <p:spPr>
          <a:xfrm>
            <a:off x="3012250" y="404664"/>
            <a:ext cx="2492990" cy="400110"/>
          </a:xfrm>
          <a:prstGeom prst="rect">
            <a:avLst/>
          </a:prstGeom>
        </p:spPr>
        <p:txBody>
          <a:bodyPr wrap="none">
            <a:spAutoFit/>
          </a:bodyPr>
          <a:lstStyle/>
          <a:p>
            <a:pPr algn="ctr"/>
            <a:r>
              <a:rPr lang="zh-CN" altLang="zh-CN" sz="2000" b="1" dirty="0" smtClean="0">
                <a:solidFill>
                  <a:srgbClr val="FF0000"/>
                </a:solidFill>
                <a:latin typeface="华文行楷" panose="02010800040101010101" pitchFamily="2" charset="-122"/>
                <a:ea typeface="华文行楷" panose="02010800040101010101" pitchFamily="2" charset="-122"/>
              </a:rPr>
              <a:t>社会服务</a:t>
            </a:r>
            <a:r>
              <a:rPr lang="zh-CN" altLang="zh-CN" sz="2000" b="1" dirty="0">
                <a:solidFill>
                  <a:srgbClr val="FF0000"/>
                </a:solidFill>
                <a:latin typeface="华文行楷" panose="02010800040101010101" pitchFamily="2" charset="-122"/>
                <a:ea typeface="华文行楷" panose="02010800040101010101" pitchFamily="2" charset="-122"/>
              </a:rPr>
              <a:t>与学科声誉</a:t>
            </a:r>
          </a:p>
        </p:txBody>
      </p:sp>
    </p:spTree>
    <p:extLst>
      <p:ext uri="{BB962C8B-B14F-4D97-AF65-F5344CB8AC3E}">
        <p14:creationId xmlns:p14="http://schemas.microsoft.com/office/powerpoint/2010/main" val="29832151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1910</TotalTime>
  <Words>1761</Words>
  <Application>Microsoft Office PowerPoint</Application>
  <PresentationFormat>全屏显示(4:3)</PresentationFormat>
  <Paragraphs>191</Paragraphs>
  <Slides>22</Slides>
  <Notes>0</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流畅</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夏惠贤</dc:creator>
  <cp:lastModifiedBy>夏惠贤</cp:lastModifiedBy>
  <cp:revision>91</cp:revision>
  <cp:lastPrinted>2018-09-03T01:51:09Z</cp:lastPrinted>
  <dcterms:created xsi:type="dcterms:W3CDTF">2018-08-28T02:25:49Z</dcterms:created>
  <dcterms:modified xsi:type="dcterms:W3CDTF">2018-09-06T12:54:15Z</dcterms:modified>
</cp:coreProperties>
</file>